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66" r:id="rId3"/>
    <p:sldMasterId id="2147483678" r:id="rId4"/>
  </p:sldMasterIdLst>
  <p:notesMasterIdLst>
    <p:notesMasterId r:id="rId5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x="12192000" cy="6858000"/>
  <p:notesSz cx="6858000" cy="9144000"/>
  <p:embeddedFontLs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Roboto" panose="020B0604020202020204" charset="0"/>
      <p:regular r:id="rId56"/>
      <p:bold r:id="rId57"/>
      <p:italic r:id="rId58"/>
      <p:boldItalic r:id="rId59"/>
    </p:embeddedFont>
    <p:embeddedFont>
      <p:font typeface="Verdana" panose="020B0604030504040204" pitchFamily="34" charset="0"/>
      <p:regular r:id="rId60"/>
      <p:bold r:id="rId61"/>
      <p:italic r:id="rId62"/>
      <p:boldItalic r:id="rId63"/>
    </p:embeddedFont>
    <p:embeddedFont>
      <p:font typeface="Helvetica Neue" panose="020B0604020202020204" charset="0"/>
      <p:regular r:id="rId64"/>
      <p:bold r:id="rId65"/>
      <p:italic r:id="rId66"/>
      <p:boldItalic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Open Sans" panose="020B0606030504020204" pitchFamily="34" charset="0"/>
      <p:regular r:id="rId72"/>
      <p:bold r:id="rId73"/>
      <p:italic r:id="rId74"/>
      <p:boldItalic r:id="rId75"/>
    </p:embeddedFont>
    <p:embeddedFont>
      <p:font typeface="Helvetica Neue Light" panose="020B060402020202020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j51VOcqjFbMrrg/KY0bWGj15xe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5" Type="http://schemas.openxmlformats.org/officeDocument/2006/relationships/slide" Target="slides/slide1.xml"/><Relationship Id="rId61" Type="http://schemas.openxmlformats.org/officeDocument/2006/relationships/font" Target="fonts/font10.fntdata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7" Type="http://schemas.openxmlformats.org/officeDocument/2006/relationships/slide" Target="slides/slide3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6efe7d633_8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86efe7d633_8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72632c867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g872632c867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872632c867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60" name="Google Shape;460;g872632c867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d9f89f04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d9f89f049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gd9f89f049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d8451d551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4" name="Google Shape;484;gd8451d551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d8451d551a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9" name="Google Shape;489;gd8451d551a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d8451d551a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6" name="Google Shape;506;gd8451d551a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d8451d551a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d8451d551a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d8451d551a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0" name="Google Shape;540;gd8451d551a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d8451d551a_0_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9" name="Google Shape;559;gd8451d551a_0_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d8451d551a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2" name="Google Shape;572;gd8451d551a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832c7842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7832c7842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8451d551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2" name="Google Shape;592;gd8451d551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d8451d551a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7" name="Google Shape;607;gd8451d551a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d9f89f049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5" name="Google Shape;625;gd9f89f049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d9f89f049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9" name="Google Shape;639;gd9f89f049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d9f89f049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2" name="Google Shape;652;gd9f89f049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d8451d551a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6" name="Google Shape;666;gd8451d551a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8755219d50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5" name="Google Shape;675;g8755219d5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77a7c30e5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77a7c30e5a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8" name="Google Shape;688;g77a7c30e5a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L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832c7842f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g7832c7842f_0_8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2" name="Google Shape;702;g7832c7842f_0_8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L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77c560b6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g77c560b6f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3" name="Google Shape;713;g77c560b6f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L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5" name="Google Shape;2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77a7c30e5a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g77a7c30e5a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0" name="Google Shape;730;g77a7c30e5a_0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L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77a7c30e5a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g77a7c30e5a_0_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7" name="Google Shape;757;g77a7c30e5a_0_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L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77a7c30e5a_0_1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g77a7c30e5a_0_1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0" name="Google Shape;770;g77a7c30e5a_0_1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L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85a59e2256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4" name="Google Shape;784;g85a59e2256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85a59e2256_2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9" name="Google Shape;799;g85a59e2256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d8451d551a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4" name="Google Shape;814;gd8451d551a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d8451d551a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0" name="Google Shape;820;gd8451d551a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d8451d551a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3" name="Google Shape;833;gd8451d551a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d8451d551a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8" name="Google Shape;848;gd8451d551a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d8451d551a_0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4" name="Google Shape;864;gd8451d551a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d8451d551a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7" name="Google Shape;327;gd8451d551a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d8451d551a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0" name="Google Shape;880;gd8451d551a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d8451d551a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8" name="Google Shape;898;gd8451d551a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d8451d551a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1" name="Google Shape;911;gd8451d551a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d8451d551a_0_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5" name="Google Shape;925;gd8451d551a_0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d8451d551a_0_9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7" name="Google Shape;937;gd8451d551a_0_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d8451d551a_0_9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0" name="Google Shape;950;gd8451d551a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86f7b9ddb5_1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2" name="Google Shape;962;g86f7b9ddb5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6f7b9ddb5_1_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g86f7b9ddb5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d4cad1b7e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d4cad1b7ed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CL" sz="1200"/>
              <a:t>En materia de atención, el Instituto cuenta con 53 centros de atención presencial (entre los cuales hay 49 sucursales y 4 módulos dentro de Prestadores médicos)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d4cad1b7ed_0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d8451d551a_0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d8451d551a_0_9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gd8451d551a_0_9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7dd9aa2a9_2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77dd9aa2a9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d4cad1b7ed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1" name="Google Shape;391;gd4cad1b7ed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+ Photos">
  <p:cSld name="Blank + Photos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832c7842f_0_2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  <p:sp>
        <p:nvSpPr>
          <p:cNvPr id="118" name="Google Shape;118;g7832c7842f_0_200"/>
          <p:cNvSpPr>
            <a:spLocks noGrp="1"/>
          </p:cNvSpPr>
          <p:nvPr>
            <p:ph type="pic" idx="2"/>
          </p:nvPr>
        </p:nvSpPr>
        <p:spPr>
          <a:xfrm>
            <a:off x="2690386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g7832c7842f_0_200"/>
          <p:cNvSpPr>
            <a:spLocks noGrp="1"/>
          </p:cNvSpPr>
          <p:nvPr>
            <p:ph type="pic" idx="3"/>
          </p:nvPr>
        </p:nvSpPr>
        <p:spPr>
          <a:xfrm>
            <a:off x="4077372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g7832c7842f_0_200"/>
          <p:cNvSpPr>
            <a:spLocks noGrp="1"/>
          </p:cNvSpPr>
          <p:nvPr>
            <p:ph type="pic" idx="4"/>
          </p:nvPr>
        </p:nvSpPr>
        <p:spPr>
          <a:xfrm>
            <a:off x="5464359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g7832c7842f_0_200"/>
          <p:cNvSpPr>
            <a:spLocks noGrp="1"/>
          </p:cNvSpPr>
          <p:nvPr>
            <p:ph type="pic" idx="5"/>
          </p:nvPr>
        </p:nvSpPr>
        <p:spPr>
          <a:xfrm>
            <a:off x="6851345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g7832c7842f_0_200"/>
          <p:cNvSpPr>
            <a:spLocks noGrp="1"/>
          </p:cNvSpPr>
          <p:nvPr>
            <p:ph type="pic" idx="6"/>
          </p:nvPr>
        </p:nvSpPr>
        <p:spPr>
          <a:xfrm>
            <a:off x="8238331" y="1916906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g7832c7842f_0_200"/>
          <p:cNvSpPr>
            <a:spLocks noGrp="1"/>
          </p:cNvSpPr>
          <p:nvPr>
            <p:ph type="pic" idx="7"/>
          </p:nvPr>
        </p:nvSpPr>
        <p:spPr>
          <a:xfrm>
            <a:off x="2690386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g7832c7842f_0_200"/>
          <p:cNvSpPr>
            <a:spLocks noGrp="1"/>
          </p:cNvSpPr>
          <p:nvPr>
            <p:ph type="pic" idx="8"/>
          </p:nvPr>
        </p:nvSpPr>
        <p:spPr>
          <a:xfrm>
            <a:off x="4077372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g7832c7842f_0_200"/>
          <p:cNvSpPr>
            <a:spLocks noGrp="1"/>
          </p:cNvSpPr>
          <p:nvPr>
            <p:ph type="pic" idx="9"/>
          </p:nvPr>
        </p:nvSpPr>
        <p:spPr>
          <a:xfrm>
            <a:off x="5464359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g7832c7842f_0_200"/>
          <p:cNvSpPr>
            <a:spLocks noGrp="1"/>
          </p:cNvSpPr>
          <p:nvPr>
            <p:ph type="pic" idx="13"/>
          </p:nvPr>
        </p:nvSpPr>
        <p:spPr>
          <a:xfrm>
            <a:off x="6851345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g7832c7842f_0_200"/>
          <p:cNvSpPr>
            <a:spLocks noGrp="1"/>
          </p:cNvSpPr>
          <p:nvPr>
            <p:ph type="pic" idx="14"/>
          </p:nvPr>
        </p:nvSpPr>
        <p:spPr>
          <a:xfrm>
            <a:off x="8238331" y="3323675"/>
            <a:ext cx="11253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832c7842f_0_429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8451d551a_0_6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d8451d551a_0_6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" name="Google Shape;139;gd8451d551a_0_6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d8451d551a_0_6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8451d551a_0_6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8451d551a_0_6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d8451d551a_0_6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gd8451d551a_0_6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d8451d551a_0_6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d8451d551a_0_6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8451d551a_0_6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d8451d551a_0_6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gd8451d551a_0_6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d8451d551a_0_6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d8451d551a_0_6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7832c7842f_0_8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7832c7842f_0_8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g7832c7842f_0_8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7832c7842f_0_8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7832c7842f_0_8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8451d551a_0_6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d8451d551a_0_6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gd8451d551a_0_6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gd8451d551a_0_6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d8451d551a_0_6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d8451d551a_0_6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8451d551a_0_6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d8451d551a_0_6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4" name="Google Shape;164;gd8451d551a_0_6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gd8451d551a_0_6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6" name="Google Shape;166;gd8451d551a_0_6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gd8451d551a_0_6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d8451d551a_0_6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d8451d551a_0_6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8451d551a_0_6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d8451d551a_0_6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d8451d551a_0_6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d8451d551a_0_6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8451d551a_0_6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d8451d551a_0_6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d8451d551a_0_6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8451d551a_0_6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d8451d551a_0_65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2" name="Google Shape;182;gd8451d551a_0_65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3" name="Google Shape;183;gd8451d551a_0_6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d8451d551a_0_6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d8451d551a_0_6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8451d551a_0_6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d8451d551a_0_6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gd8451d551a_0_6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0" name="Google Shape;190;gd8451d551a_0_6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d8451d551a_0_6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gd8451d551a_0_6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8451d551a_0_6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d8451d551a_0_67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gd8451d551a_0_6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d8451d551a_0_6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d8451d551a_0_6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8451d551a_0_678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d8451d551a_0_67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gd8451d551a_0_6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d8451d551a_0_6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d8451d551a_0_6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1">
  <p:cSld name="OBJECT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5a59e2256_2_1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85a59e2256_2_1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" name="Google Shape;212;g85a59e2256_2_1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g85a59e2256_2_1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g85a59e2256_2_1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5a59e2256_2_12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217" name="Google Shape;217;g85a59e2256_2_12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218" name="Google Shape;218;g85a59e2256_2_129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5a59e2256_2_13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85a59e2256_2_13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marL="2743200" lvl="5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g85a59e2256_2_1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g85a59e2256_2_1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g85a59e2256_2_1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 photo">
  <p:cSld name="with photo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a59e2256_2_14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sz="1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85a59e2256_2_145"/>
          <p:cNvSpPr>
            <a:spLocks noGrp="1"/>
          </p:cNvSpPr>
          <p:nvPr>
            <p:ph type="pic" idx="2"/>
          </p:nvPr>
        </p:nvSpPr>
        <p:spPr>
          <a:xfrm>
            <a:off x="1421607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8" name="Google Shape;228;g85a59e2256_2_145"/>
          <p:cNvSpPr>
            <a:spLocks noGrp="1"/>
          </p:cNvSpPr>
          <p:nvPr>
            <p:ph type="pic" idx="3"/>
          </p:nvPr>
        </p:nvSpPr>
        <p:spPr>
          <a:xfrm>
            <a:off x="3048311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9" name="Google Shape;229;g85a59e2256_2_145"/>
          <p:cNvSpPr>
            <a:spLocks noGrp="1"/>
          </p:cNvSpPr>
          <p:nvPr>
            <p:ph type="pic" idx="4"/>
          </p:nvPr>
        </p:nvSpPr>
        <p:spPr>
          <a:xfrm>
            <a:off x="4675015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0" name="Google Shape;230;g85a59e2256_2_145"/>
          <p:cNvSpPr>
            <a:spLocks noGrp="1"/>
          </p:cNvSpPr>
          <p:nvPr>
            <p:ph type="pic" idx="5"/>
          </p:nvPr>
        </p:nvSpPr>
        <p:spPr>
          <a:xfrm>
            <a:off x="6301719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1" name="Google Shape;231;g85a59e2256_2_145"/>
          <p:cNvSpPr>
            <a:spLocks noGrp="1"/>
          </p:cNvSpPr>
          <p:nvPr>
            <p:ph type="pic" idx="6"/>
          </p:nvPr>
        </p:nvSpPr>
        <p:spPr>
          <a:xfrm>
            <a:off x="7928423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2" name="Google Shape;232;g85a59e2256_2_145"/>
          <p:cNvSpPr>
            <a:spLocks noGrp="1"/>
          </p:cNvSpPr>
          <p:nvPr>
            <p:ph type="pic" idx="7"/>
          </p:nvPr>
        </p:nvSpPr>
        <p:spPr>
          <a:xfrm>
            <a:off x="9555127" y="1262200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3" name="Google Shape;233;g85a59e2256_2_145"/>
          <p:cNvSpPr>
            <a:spLocks noGrp="1"/>
          </p:cNvSpPr>
          <p:nvPr>
            <p:ph type="pic" idx="8"/>
          </p:nvPr>
        </p:nvSpPr>
        <p:spPr>
          <a:xfrm>
            <a:off x="1421607" y="2869027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4" name="Google Shape;234;g85a59e2256_2_145"/>
          <p:cNvSpPr>
            <a:spLocks noGrp="1"/>
          </p:cNvSpPr>
          <p:nvPr>
            <p:ph type="pic" idx="9"/>
          </p:nvPr>
        </p:nvSpPr>
        <p:spPr>
          <a:xfrm>
            <a:off x="3048311" y="2869025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" name="Google Shape;235;g85a59e2256_2_145"/>
          <p:cNvSpPr>
            <a:spLocks noGrp="1"/>
          </p:cNvSpPr>
          <p:nvPr>
            <p:ph type="pic" idx="13"/>
          </p:nvPr>
        </p:nvSpPr>
        <p:spPr>
          <a:xfrm>
            <a:off x="4675015" y="2869027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6" name="Google Shape;236;g85a59e2256_2_145"/>
          <p:cNvSpPr>
            <a:spLocks noGrp="1"/>
          </p:cNvSpPr>
          <p:nvPr>
            <p:ph type="pic" idx="14"/>
          </p:nvPr>
        </p:nvSpPr>
        <p:spPr>
          <a:xfrm>
            <a:off x="6301719" y="2869025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7" name="Google Shape;237;g85a59e2256_2_145"/>
          <p:cNvSpPr>
            <a:spLocks noGrp="1"/>
          </p:cNvSpPr>
          <p:nvPr>
            <p:ph type="pic" idx="15"/>
          </p:nvPr>
        </p:nvSpPr>
        <p:spPr>
          <a:xfrm>
            <a:off x="7928423" y="2869025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8" name="Google Shape;238;g85a59e2256_2_145"/>
          <p:cNvSpPr>
            <a:spLocks noGrp="1"/>
          </p:cNvSpPr>
          <p:nvPr>
            <p:ph type="pic" idx="16"/>
          </p:nvPr>
        </p:nvSpPr>
        <p:spPr>
          <a:xfrm>
            <a:off x="9555127" y="2869025"/>
            <a:ext cx="1431300" cy="143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1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5a59e2256_2_15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1" name="Google Shape;241;g85a59e2256_2_159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5a59e2256_2_16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85a59e2256_2_1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g85a59e2256_2_162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5a59e2256_2_1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g85a59e2256_2_16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9" name="Google Shape;249;g85a59e2256_2_16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0" name="Google Shape;250;g85a59e2256_2_166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5a59e2256_2_17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g85a59e2256_2_171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85a59e2256_2_174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56" name="Google Shape;256;g85a59e2256_2_174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7" name="Google Shape;257;g85a59e2256_2_174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5a59e2256_2_17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g85a59e2256_2_17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85a59e2256_2_18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85a59e2256_2_18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64" name="Google Shape;264;g85a59e2256_2_18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5" name="Google Shape;265;g85a59e2256_2_18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g85a59e2256_2_181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85a59e2256_2_187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269" name="Google Shape;269;g85a59e2256_2_187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th photo">
  <p:cSld name="with phot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7832c7842f_0_348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g7832c7842f_0_348"/>
          <p:cNvSpPr>
            <a:spLocks noGrp="1"/>
          </p:cNvSpPr>
          <p:nvPr>
            <p:ph type="pic" idx="2"/>
          </p:nvPr>
        </p:nvSpPr>
        <p:spPr>
          <a:xfrm>
            <a:off x="1421607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" name="Google Shape;42;g7832c7842f_0_348"/>
          <p:cNvSpPr>
            <a:spLocks noGrp="1"/>
          </p:cNvSpPr>
          <p:nvPr>
            <p:ph type="pic" idx="3"/>
          </p:nvPr>
        </p:nvSpPr>
        <p:spPr>
          <a:xfrm>
            <a:off x="3048311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" name="Google Shape;43;g7832c7842f_0_348"/>
          <p:cNvSpPr>
            <a:spLocks noGrp="1"/>
          </p:cNvSpPr>
          <p:nvPr>
            <p:ph type="pic" idx="4"/>
          </p:nvPr>
        </p:nvSpPr>
        <p:spPr>
          <a:xfrm>
            <a:off x="4675014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" name="Google Shape;44;g7832c7842f_0_348"/>
          <p:cNvSpPr>
            <a:spLocks noGrp="1"/>
          </p:cNvSpPr>
          <p:nvPr>
            <p:ph type="pic" idx="5"/>
          </p:nvPr>
        </p:nvSpPr>
        <p:spPr>
          <a:xfrm>
            <a:off x="6301718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" name="Google Shape;45;g7832c7842f_0_348"/>
          <p:cNvSpPr>
            <a:spLocks noGrp="1"/>
          </p:cNvSpPr>
          <p:nvPr>
            <p:ph type="pic" idx="6"/>
          </p:nvPr>
        </p:nvSpPr>
        <p:spPr>
          <a:xfrm>
            <a:off x="7928423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" name="Google Shape;46;g7832c7842f_0_348"/>
          <p:cNvSpPr>
            <a:spLocks noGrp="1"/>
          </p:cNvSpPr>
          <p:nvPr>
            <p:ph type="pic" idx="7"/>
          </p:nvPr>
        </p:nvSpPr>
        <p:spPr>
          <a:xfrm>
            <a:off x="9555127" y="1262200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" name="Google Shape;47;g7832c7842f_0_348"/>
          <p:cNvSpPr>
            <a:spLocks noGrp="1"/>
          </p:cNvSpPr>
          <p:nvPr>
            <p:ph type="pic" idx="8"/>
          </p:nvPr>
        </p:nvSpPr>
        <p:spPr>
          <a:xfrm>
            <a:off x="1421607" y="2869027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" name="Google Shape;48;g7832c7842f_0_348"/>
          <p:cNvSpPr>
            <a:spLocks noGrp="1"/>
          </p:cNvSpPr>
          <p:nvPr>
            <p:ph type="pic" idx="9"/>
          </p:nvPr>
        </p:nvSpPr>
        <p:spPr>
          <a:xfrm>
            <a:off x="3048311" y="2869026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" name="Google Shape;49;g7832c7842f_0_348"/>
          <p:cNvSpPr>
            <a:spLocks noGrp="1"/>
          </p:cNvSpPr>
          <p:nvPr>
            <p:ph type="pic" idx="13"/>
          </p:nvPr>
        </p:nvSpPr>
        <p:spPr>
          <a:xfrm>
            <a:off x="4675014" y="2869027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0" name="Google Shape;50;g7832c7842f_0_348"/>
          <p:cNvSpPr>
            <a:spLocks noGrp="1"/>
          </p:cNvSpPr>
          <p:nvPr>
            <p:ph type="pic" idx="14"/>
          </p:nvPr>
        </p:nvSpPr>
        <p:spPr>
          <a:xfrm>
            <a:off x="6301718" y="2869026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1" name="Google Shape;51;g7832c7842f_0_348"/>
          <p:cNvSpPr>
            <a:spLocks noGrp="1"/>
          </p:cNvSpPr>
          <p:nvPr>
            <p:ph type="pic" idx="15"/>
          </p:nvPr>
        </p:nvSpPr>
        <p:spPr>
          <a:xfrm>
            <a:off x="7928423" y="2869026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" name="Google Shape;52;g7832c7842f_0_348"/>
          <p:cNvSpPr>
            <a:spLocks noGrp="1"/>
          </p:cNvSpPr>
          <p:nvPr>
            <p:ph type="pic" idx="16"/>
          </p:nvPr>
        </p:nvSpPr>
        <p:spPr>
          <a:xfrm>
            <a:off x="9555127" y="2869026"/>
            <a:ext cx="14310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None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646979"/>
              </a:buClr>
              <a:buSzPts val="1600"/>
              <a:buFont typeface="Open Sans"/>
              <a:buChar char="•"/>
              <a:defRPr sz="1300" b="0" i="0" u="none" strike="noStrike" cap="none">
                <a:solidFill>
                  <a:srgbClr val="646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5a59e2256_2_190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2" name="Google Shape;272;g85a59e2256_2_190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g85a59e2256_2_190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5a59e2256_2_194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8451d551a_0_6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gd8451d551a_0_60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gd8451d551a_0_6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gd8451d551a_0_6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gd8451d551a_0_6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5a59e2256_2_1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g85a59e2256_2_1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g85a59e2256_2_125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hyperlink" Target="http://www.isl.gob.c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632c867_0_349"/>
          <p:cNvSpPr/>
          <p:nvPr/>
        </p:nvSpPr>
        <p:spPr>
          <a:xfrm>
            <a:off x="1688250" y="5046475"/>
            <a:ext cx="9398400" cy="1213500"/>
          </a:xfrm>
          <a:prstGeom prst="roundRect">
            <a:avLst>
              <a:gd name="adj" fmla="val 16667"/>
            </a:avLst>
          </a:prstGeom>
          <a:solidFill>
            <a:srgbClr val="1D70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872632c867_0_349"/>
          <p:cNvSpPr txBox="1"/>
          <p:nvPr/>
        </p:nvSpPr>
        <p:spPr>
          <a:xfrm>
            <a:off x="1704500" y="6365950"/>
            <a:ext cx="396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BDE mes diciembre 2019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g872632c867_0_3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1721" y="2116296"/>
            <a:ext cx="549934" cy="58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872632c867_0_349"/>
          <p:cNvPicPr preferRelativeResize="0"/>
          <p:nvPr/>
        </p:nvPicPr>
        <p:blipFill rotWithShape="1">
          <a:blip r:embed="rId4">
            <a:alphaModFix/>
          </a:blip>
          <a:srcRect l="2539" t="-147280" r="-2539" b="147280"/>
          <a:stretch/>
        </p:blipFill>
        <p:spPr>
          <a:xfrm>
            <a:off x="162125" y="1343875"/>
            <a:ext cx="9658300" cy="284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g872632c867_0_349"/>
          <p:cNvGrpSpPr/>
          <p:nvPr/>
        </p:nvGrpSpPr>
        <p:grpSpPr>
          <a:xfrm>
            <a:off x="1566200" y="2351800"/>
            <a:ext cx="9398263" cy="1949200"/>
            <a:chOff x="229575" y="2504200"/>
            <a:chExt cx="9398263" cy="1949200"/>
          </a:xfrm>
        </p:grpSpPr>
        <p:sp>
          <p:nvSpPr>
            <p:cNvPr id="421" name="Google Shape;421;g872632c867_0_349"/>
            <p:cNvSpPr/>
            <p:nvPr/>
          </p:nvSpPr>
          <p:spPr>
            <a:xfrm>
              <a:off x="1931348" y="2504200"/>
              <a:ext cx="13976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872632c867_0_349"/>
            <p:cNvSpPr/>
            <p:nvPr/>
          </p:nvSpPr>
          <p:spPr>
            <a:xfrm>
              <a:off x="3463720" y="2504200"/>
              <a:ext cx="13976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872632c867_0_349"/>
            <p:cNvSpPr/>
            <p:nvPr/>
          </p:nvSpPr>
          <p:spPr>
            <a:xfrm>
              <a:off x="4996093" y="2504200"/>
              <a:ext cx="13976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872632c867_0_349"/>
            <p:cNvSpPr/>
            <p:nvPr/>
          </p:nvSpPr>
          <p:spPr>
            <a:xfrm>
              <a:off x="6528465" y="2504200"/>
              <a:ext cx="13976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872632c867_0_349"/>
            <p:cNvSpPr/>
            <p:nvPr/>
          </p:nvSpPr>
          <p:spPr>
            <a:xfrm>
              <a:off x="8060838" y="2504200"/>
              <a:ext cx="15670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g872632c867_0_349"/>
            <p:cNvSpPr/>
            <p:nvPr/>
          </p:nvSpPr>
          <p:spPr>
            <a:xfrm>
              <a:off x="229575" y="2504200"/>
              <a:ext cx="1567000" cy="1949200"/>
            </a:xfrm>
            <a:prstGeom prst="flowChartOffpageConnector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g872632c867_0_349"/>
          <p:cNvSpPr txBox="1"/>
          <p:nvPr/>
        </p:nvSpPr>
        <p:spPr>
          <a:xfrm>
            <a:off x="3332724" y="255139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153.021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g872632c867_0_349"/>
          <p:cNvSpPr txBox="1"/>
          <p:nvPr/>
        </p:nvSpPr>
        <p:spPr>
          <a:xfrm>
            <a:off x="4871933" y="255139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99.469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g872632c867_0_349"/>
          <p:cNvSpPr txBox="1"/>
          <p:nvPr/>
        </p:nvSpPr>
        <p:spPr>
          <a:xfrm>
            <a:off x="6422077" y="255139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453.513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0" name="Google Shape;430;g872632c867_0_349"/>
          <p:cNvSpPr txBox="1"/>
          <p:nvPr/>
        </p:nvSpPr>
        <p:spPr>
          <a:xfrm>
            <a:off x="7878025" y="2551400"/>
            <a:ext cx="13632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139.792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1" name="Google Shape;431;g872632c867_0_349"/>
          <p:cNvSpPr txBox="1"/>
          <p:nvPr/>
        </p:nvSpPr>
        <p:spPr>
          <a:xfrm>
            <a:off x="9382800" y="2551400"/>
            <a:ext cx="15834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53.055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g872632c867_0_349"/>
          <p:cNvSpPr txBox="1"/>
          <p:nvPr/>
        </p:nvSpPr>
        <p:spPr>
          <a:xfrm>
            <a:off x="1704508" y="4287574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900" b="1" i="0" u="none" strike="noStrike" cap="none">
                <a:solidFill>
                  <a:srgbClr val="E24435"/>
                </a:solidFill>
                <a:latin typeface="Lato"/>
                <a:ea typeface="Lato"/>
                <a:cs typeface="Lato"/>
                <a:sym typeface="Lato"/>
              </a:rPr>
              <a:t>37,2%</a:t>
            </a:r>
            <a:endParaRPr sz="1900" b="1" i="0" u="none" strike="noStrike" cap="none">
              <a:solidFill>
                <a:srgbClr val="E244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g872632c867_0_349"/>
          <p:cNvSpPr txBox="1"/>
          <p:nvPr/>
        </p:nvSpPr>
        <p:spPr>
          <a:xfrm>
            <a:off x="3307198" y="42786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900" b="1" i="0" u="none" strike="noStrike" cap="none">
                <a:solidFill>
                  <a:srgbClr val="E24435"/>
                </a:solidFill>
                <a:latin typeface="Lato"/>
                <a:ea typeface="Lato"/>
                <a:cs typeface="Lato"/>
                <a:sym typeface="Lato"/>
              </a:rPr>
              <a:t>10,7%</a:t>
            </a:r>
            <a:endParaRPr sz="1900" b="1" i="0" u="none" strike="noStrike" cap="none">
              <a:solidFill>
                <a:srgbClr val="E244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g872632c867_0_349"/>
          <p:cNvSpPr txBox="1"/>
          <p:nvPr/>
        </p:nvSpPr>
        <p:spPr>
          <a:xfrm>
            <a:off x="4960500" y="4278651"/>
            <a:ext cx="1210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900" b="1" i="0" u="none" strike="noStrike" cap="none">
                <a:solidFill>
                  <a:srgbClr val="E24435"/>
                </a:solidFill>
                <a:latin typeface="Lato"/>
                <a:ea typeface="Lato"/>
                <a:cs typeface="Lato"/>
                <a:sym typeface="Lato"/>
              </a:rPr>
              <a:t>7%</a:t>
            </a:r>
            <a:endParaRPr sz="1900" b="1" i="0" u="none" strike="noStrike" cap="none">
              <a:solidFill>
                <a:srgbClr val="E244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g872632c867_0_349"/>
          <p:cNvSpPr txBox="1"/>
          <p:nvPr/>
        </p:nvSpPr>
        <p:spPr>
          <a:xfrm>
            <a:off x="6330851" y="42786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900" b="1" i="0" u="none" strike="noStrike" cap="none">
                <a:solidFill>
                  <a:srgbClr val="E24435"/>
                </a:solidFill>
                <a:latin typeface="Lato"/>
                <a:ea typeface="Lato"/>
                <a:cs typeface="Lato"/>
                <a:sym typeface="Lato"/>
              </a:rPr>
              <a:t>31,7%</a:t>
            </a:r>
            <a:endParaRPr sz="1900" b="1" i="0" u="none" strike="noStrike" cap="none">
              <a:solidFill>
                <a:srgbClr val="E244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g872632c867_0_349"/>
          <p:cNvSpPr txBox="1"/>
          <p:nvPr/>
        </p:nvSpPr>
        <p:spPr>
          <a:xfrm>
            <a:off x="7728357" y="42786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900" b="1" i="0" u="none" strike="noStrike" cap="none">
                <a:solidFill>
                  <a:srgbClr val="E24435"/>
                </a:solidFill>
                <a:latin typeface="Lato"/>
                <a:ea typeface="Lato"/>
                <a:cs typeface="Lato"/>
                <a:sym typeface="Lato"/>
              </a:rPr>
              <a:t>9,8%</a:t>
            </a:r>
            <a:endParaRPr sz="1900" b="1" i="0" u="none" strike="noStrike" cap="none">
              <a:solidFill>
                <a:srgbClr val="E244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g872632c867_0_349"/>
          <p:cNvSpPr txBox="1"/>
          <p:nvPr/>
        </p:nvSpPr>
        <p:spPr>
          <a:xfrm>
            <a:off x="9673158" y="4278646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900" b="1" i="0" u="none" strike="noStrike" cap="none">
                <a:solidFill>
                  <a:srgbClr val="E24435"/>
                </a:solidFill>
                <a:latin typeface="Lato"/>
                <a:ea typeface="Lato"/>
                <a:cs typeface="Lato"/>
                <a:sym typeface="Lato"/>
              </a:rPr>
              <a:t>3,7%</a:t>
            </a:r>
            <a:endParaRPr sz="1900" b="1" i="0" u="none" strike="noStrike" cap="none">
              <a:solidFill>
                <a:srgbClr val="E244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g872632c867_0_349"/>
          <p:cNvSpPr txBox="1"/>
          <p:nvPr/>
        </p:nvSpPr>
        <p:spPr>
          <a:xfrm>
            <a:off x="1507850" y="2885474"/>
            <a:ext cx="16653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Trabajadores Independientes</a:t>
            </a: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Ley 21.133 y trabajadores voluntarios</a:t>
            </a:r>
            <a:endParaRPr sz="1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g872632c867_0_349"/>
          <p:cNvSpPr txBox="1"/>
          <p:nvPr/>
        </p:nvSpPr>
        <p:spPr>
          <a:xfrm>
            <a:off x="3270650" y="2901325"/>
            <a:ext cx="13632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Trabajadoras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Casa Particular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g872632c867_0_349"/>
          <p:cNvSpPr txBox="1"/>
          <p:nvPr/>
        </p:nvSpPr>
        <p:spPr>
          <a:xfrm>
            <a:off x="4730425" y="2867075"/>
            <a:ext cx="14898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Trabajadores/as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Servicios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Públicos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g872632c867_0_349"/>
          <p:cNvSpPr txBox="1"/>
          <p:nvPr/>
        </p:nvSpPr>
        <p:spPr>
          <a:xfrm>
            <a:off x="6330850" y="2885475"/>
            <a:ext cx="14898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Trabajadores/as </a:t>
            </a: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Micro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1 - 9 Trab.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g872632c867_0_349"/>
          <p:cNvSpPr txBox="1"/>
          <p:nvPr/>
        </p:nvSpPr>
        <p:spPr>
          <a:xfrm>
            <a:off x="7878025" y="2914625"/>
            <a:ext cx="14898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Trabajadores/as </a:t>
            </a: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Pequeña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10 -49 trab.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g872632c867_0_349"/>
          <p:cNvSpPr txBox="1"/>
          <p:nvPr/>
        </p:nvSpPr>
        <p:spPr>
          <a:xfrm>
            <a:off x="9355025" y="2829525"/>
            <a:ext cx="15834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Trabajadores/as </a:t>
            </a: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Mediana y gran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empresa 50 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 más trabajadores/as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g872632c867_0_349"/>
          <p:cNvSpPr/>
          <p:nvPr/>
        </p:nvSpPr>
        <p:spPr>
          <a:xfrm>
            <a:off x="2117150" y="4860000"/>
            <a:ext cx="757500" cy="752700"/>
          </a:xfrm>
          <a:prstGeom prst="roundRect">
            <a:avLst>
              <a:gd name="adj" fmla="val 16667"/>
            </a:avLst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872632c867_0_349"/>
          <p:cNvSpPr txBox="1"/>
          <p:nvPr/>
        </p:nvSpPr>
        <p:spPr>
          <a:xfrm>
            <a:off x="1915200" y="5097475"/>
            <a:ext cx="89445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80%  </a:t>
            </a:r>
            <a:r>
              <a:rPr lang="es-CL" sz="20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 la cartera corresponde a empresas unipersonales y de menos de 9 trabajadores, trabajadoras de casa particular y trabajadores independientes</a:t>
            </a:r>
            <a:r>
              <a:rPr lang="es-CL"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0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7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g872632c867_0_349"/>
          <p:cNvSpPr txBox="1"/>
          <p:nvPr/>
        </p:nvSpPr>
        <p:spPr>
          <a:xfrm>
            <a:off x="1704499" y="255139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531.887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7" name="Google Shape;447;g872632c867_0_3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872632c867_0_349"/>
          <p:cNvSpPr txBox="1"/>
          <p:nvPr/>
        </p:nvSpPr>
        <p:spPr>
          <a:xfrm>
            <a:off x="284500" y="211475"/>
            <a:ext cx="103026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CARACTERIZACIÓN CLIENTES Y 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USUARIOS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872632c867_0_349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0" name="Google Shape;450;g872632c867_0_349"/>
          <p:cNvGrpSpPr/>
          <p:nvPr/>
        </p:nvGrpSpPr>
        <p:grpSpPr>
          <a:xfrm>
            <a:off x="2063525" y="1202425"/>
            <a:ext cx="8910988" cy="1132192"/>
            <a:chOff x="2063525" y="1278625"/>
            <a:chExt cx="8910988" cy="1132192"/>
          </a:xfrm>
        </p:grpSpPr>
        <p:pic>
          <p:nvPicPr>
            <p:cNvPr id="451" name="Google Shape;451;g872632c867_0_3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79299" y="1278625"/>
              <a:ext cx="1295214" cy="1049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g872632c867_0_3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86955" y="1278625"/>
              <a:ext cx="459515" cy="1049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g872632c867_0_34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45569" y="1278625"/>
              <a:ext cx="459515" cy="1049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g872632c867_0_34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759245" y="1278625"/>
              <a:ext cx="459515" cy="1049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g872632c867_0_34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860195" y="1278625"/>
              <a:ext cx="751935" cy="1039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g872632c867_0_34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746617" y="1278625"/>
              <a:ext cx="1697071" cy="1039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g872632c867_0_34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063525" y="1278625"/>
              <a:ext cx="488181" cy="11321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g872632c867_0_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6325" y="5391825"/>
            <a:ext cx="1905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872632c867_0_411"/>
          <p:cNvSpPr txBox="1"/>
          <p:nvPr/>
        </p:nvSpPr>
        <p:spPr>
          <a:xfrm>
            <a:off x="1850575" y="6400000"/>
            <a:ext cx="3631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CL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Estadística Mensual SUSESO. Diciembre 2019  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g872632c867_0_411"/>
          <p:cNvPicPr preferRelativeResize="0"/>
          <p:nvPr/>
        </p:nvPicPr>
        <p:blipFill rotWithShape="1">
          <a:blip r:embed="rId4">
            <a:alphaModFix/>
          </a:blip>
          <a:srcRect t="159" b="168"/>
          <a:stretch/>
        </p:blipFill>
        <p:spPr>
          <a:xfrm>
            <a:off x="1151850" y="1255850"/>
            <a:ext cx="9767327" cy="488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872632c867_0_4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872632c867_0_4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872632c867_0_411"/>
          <p:cNvSpPr txBox="1"/>
          <p:nvPr/>
        </p:nvSpPr>
        <p:spPr>
          <a:xfrm>
            <a:off x="284500" y="211475"/>
            <a:ext cx="103026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COMPOSICIÓN DE EMPRESAS Y TRABAJADORES 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COTIZANTES - AÑO 2020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872632c867_0_411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d9f89f049d_0_0"/>
          <p:cNvSpPr txBox="1"/>
          <p:nvPr/>
        </p:nvSpPr>
        <p:spPr>
          <a:xfrm>
            <a:off x="1241625" y="6085925"/>
            <a:ext cx="80229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Elaboración propia a partir de series mensuales de tasas de accidentabilidad según tipo de accidente por mutual  SUSESO </a:t>
            </a:r>
            <a:r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s-CL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 (Excepto ISL)</a:t>
            </a:r>
            <a:endParaRPr sz="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gd9f89f049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d9f89f049d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d9f89f049d_0_0"/>
          <p:cNvSpPr txBox="1"/>
          <p:nvPr/>
        </p:nvSpPr>
        <p:spPr>
          <a:xfrm>
            <a:off x="284500" y="211475"/>
            <a:ext cx="103026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MEDICIÓN DE TASA DE ACCIDENTABILIDAD ISL AL PRIMER AÑO DE IMPLEMENTACIÓN DE LEY 21.054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d9f89f049d_0_0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gd9f89f049d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050" y="1715700"/>
            <a:ext cx="1310787" cy="11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d9f89f049d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8975" y="1711849"/>
            <a:ext cx="965050" cy="11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d9f89f049d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238" y="2915550"/>
            <a:ext cx="10107483" cy="25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d8451d551a_0_204"/>
          <p:cNvSpPr txBox="1"/>
          <p:nvPr/>
        </p:nvSpPr>
        <p:spPr>
          <a:xfrm>
            <a:off x="1171550" y="2624600"/>
            <a:ext cx="9978300" cy="2247300"/>
          </a:xfrm>
          <a:prstGeom prst="rect">
            <a:avLst/>
          </a:prstGeom>
          <a:noFill/>
          <a:ln>
            <a:noFill/>
          </a:ln>
          <a:effectLst>
            <a:outerShdw blurRad="2286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s-CL" sz="67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HITOS RELEVANTES 2020</a:t>
            </a:r>
            <a:r>
              <a:rPr lang="es-CL" sz="6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d8451d551a_0_484"/>
          <p:cNvSpPr txBox="1"/>
          <p:nvPr/>
        </p:nvSpPr>
        <p:spPr>
          <a:xfrm>
            <a:off x="294438" y="3621725"/>
            <a:ext cx="2540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Sistema de atención directo en tiempo real, a través de videollamada, resguardando la salud de clientes y usuarios del ISL.</a:t>
            </a:r>
            <a:endParaRPr sz="13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2" name="Google Shape;492;gd8451d551a_0_484"/>
          <p:cNvSpPr txBox="1"/>
          <p:nvPr/>
        </p:nvSpPr>
        <p:spPr>
          <a:xfrm>
            <a:off x="3084192" y="3621736"/>
            <a:ext cx="2540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Durante el 2020, la Sucursal en Línea realizó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9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CL" sz="36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4.622</a:t>
            </a:r>
            <a:r>
              <a:rPr lang="es-CL" sz="19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5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atenciones efectivas.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3" name="Google Shape;493;gd8451d551a_0_484"/>
          <p:cNvSpPr txBox="1"/>
          <p:nvPr/>
        </p:nvSpPr>
        <p:spPr>
          <a:xfrm>
            <a:off x="5873946" y="3746082"/>
            <a:ext cx="25401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Nivel de satisfacción del 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35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80%</a:t>
            </a:r>
            <a:endParaRPr sz="35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4" name="Google Shape;494;gd8451d551a_0_484"/>
          <p:cNvSpPr txBox="1"/>
          <p:nvPr/>
        </p:nvSpPr>
        <p:spPr>
          <a:xfrm>
            <a:off x="8663700" y="3569375"/>
            <a:ext cx="33567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Esto permitió ampliar la cobertura a nivel nacional de un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s-CL" sz="35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 85%</a:t>
            </a: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llegando a las 440 comunas del país.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5" name="Google Shape;495;gd8451d551a_0_4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1738" y="1245850"/>
            <a:ext cx="273367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d8451d551a_0_4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d8451d551a_0_4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d8451d551a_0_484"/>
          <p:cNvSpPr txBox="1"/>
          <p:nvPr/>
        </p:nvSpPr>
        <p:spPr>
          <a:xfrm>
            <a:off x="284500" y="211475"/>
            <a:ext cx="10302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435"/>
              </a:buClr>
              <a:buSzPts val="4000"/>
              <a:buFont typeface="Arial"/>
              <a:buAutoNum type="arabicPeriod"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Implementación de Sucursal en Línea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d8451d551a_0_484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gd8451d551a_0_4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36749" y="2017237"/>
            <a:ext cx="1234999" cy="123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d8451d551a_0_4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675" y="2017227"/>
            <a:ext cx="1545643" cy="137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d8451d551a_0_4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9874" y="2158273"/>
            <a:ext cx="1128272" cy="96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d8451d551a_0_48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85056" y="2094377"/>
            <a:ext cx="1800044" cy="116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d8451d551a_0_500"/>
          <p:cNvSpPr txBox="1"/>
          <p:nvPr/>
        </p:nvSpPr>
        <p:spPr>
          <a:xfrm>
            <a:off x="1710400" y="2434175"/>
            <a:ext cx="64818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Modernización interna de gestión 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Nuevo modelo atención de clientes y usuarios del ISL</a:t>
            </a:r>
            <a:endParaRPr sz="2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 Sucursales Modelo en las regiones de Tarapacá, Coquimbo y Maule.</a:t>
            </a:r>
            <a:endParaRPr sz="23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9" name="Google Shape;509;gd8451d551a_0_5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d8451d551a_0_5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2250" y="1922225"/>
            <a:ext cx="3470751" cy="34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d8451d551a_0_5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d8451d551a_0_500"/>
          <p:cNvSpPr txBox="1"/>
          <p:nvPr/>
        </p:nvSpPr>
        <p:spPr>
          <a:xfrm>
            <a:off x="284500" y="211475"/>
            <a:ext cx="10302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Implementación de Sucursales Modelos</a:t>
            </a:r>
            <a:endParaRPr sz="22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d8451d551a_0_500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d8451d551a_0_500"/>
          <p:cNvSpPr/>
          <p:nvPr/>
        </p:nvSpPr>
        <p:spPr>
          <a:xfrm>
            <a:off x="1347675" y="25107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gd8451d551a_0_500"/>
          <p:cNvSpPr/>
          <p:nvPr/>
        </p:nvSpPr>
        <p:spPr>
          <a:xfrm>
            <a:off x="1347675" y="29679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gd8451d551a_0_500"/>
          <p:cNvSpPr/>
          <p:nvPr/>
        </p:nvSpPr>
        <p:spPr>
          <a:xfrm>
            <a:off x="1347675" y="34251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8451d551a_0_513"/>
          <p:cNvSpPr/>
          <p:nvPr/>
        </p:nvSpPr>
        <p:spPr>
          <a:xfrm>
            <a:off x="-2883726" y="542984"/>
            <a:ext cx="9821100" cy="7269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gd8451d551a_0_513"/>
          <p:cNvSpPr txBox="1"/>
          <p:nvPr/>
        </p:nvSpPr>
        <p:spPr>
          <a:xfrm>
            <a:off x="575347" y="660275"/>
            <a:ext cx="6539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Las Sucursales Modelos cuentan con: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d8451d551a_0_513"/>
          <p:cNvSpPr txBox="1"/>
          <p:nvPr/>
        </p:nvSpPr>
        <p:spPr>
          <a:xfrm>
            <a:off x="6496175" y="1752775"/>
            <a:ext cx="5229900" cy="47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Inmuebles con atención preferencial para personas de 3era edad, embarazadas y personas en situación de discapacidad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Tótem de atención 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Módulo de video con interpretación en lenguaje de señas y créole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Acceso universal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 de juegos de niños y niñas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 de amamantamiento 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Señalética integrada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4" name="Google Shape;524;gd8451d551a_0_513"/>
          <p:cNvPicPr preferRelativeResize="0"/>
          <p:nvPr/>
        </p:nvPicPr>
        <p:blipFill rotWithShape="1">
          <a:blip r:embed="rId3">
            <a:alphaModFix/>
          </a:blip>
          <a:srcRect l="15986" r="26872"/>
          <a:stretch/>
        </p:blipFill>
        <p:spPr>
          <a:xfrm>
            <a:off x="-279049" y="1426801"/>
            <a:ext cx="5794025" cy="54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d8451d551a_0_5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d8451d551a_0_5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d8451d551a_0_513"/>
          <p:cNvSpPr/>
          <p:nvPr/>
        </p:nvSpPr>
        <p:spPr>
          <a:xfrm>
            <a:off x="6135313" y="18715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d8451d551a_0_513"/>
          <p:cNvSpPr/>
          <p:nvPr/>
        </p:nvSpPr>
        <p:spPr>
          <a:xfrm>
            <a:off x="6135313" y="31526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d8451d551a_0_513"/>
          <p:cNvSpPr/>
          <p:nvPr/>
        </p:nvSpPr>
        <p:spPr>
          <a:xfrm>
            <a:off x="6135313" y="36098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gd8451d551a_0_513"/>
          <p:cNvSpPr/>
          <p:nvPr/>
        </p:nvSpPr>
        <p:spPr>
          <a:xfrm>
            <a:off x="6135313" y="45242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d8451d551a_0_513"/>
          <p:cNvSpPr/>
          <p:nvPr/>
        </p:nvSpPr>
        <p:spPr>
          <a:xfrm>
            <a:off x="6135313" y="49814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d8451d551a_0_513"/>
          <p:cNvSpPr/>
          <p:nvPr/>
        </p:nvSpPr>
        <p:spPr>
          <a:xfrm>
            <a:off x="6135313" y="55910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d8451d551a_0_513"/>
          <p:cNvSpPr/>
          <p:nvPr/>
        </p:nvSpPr>
        <p:spPr>
          <a:xfrm>
            <a:off x="6135313" y="60482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gd8451d551a_0_5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7550" y="4618425"/>
            <a:ext cx="705525" cy="31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d8451d551a_0_5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33413" y="5267200"/>
            <a:ext cx="705525" cy="230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d8451d551a_0_5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25975" y="1426800"/>
            <a:ext cx="705525" cy="27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d8451d551a_0_5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108849" y="774099"/>
            <a:ext cx="705525" cy="3471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d8451d551a_0_528"/>
          <p:cNvSpPr txBox="1"/>
          <p:nvPr/>
        </p:nvSpPr>
        <p:spPr>
          <a:xfrm>
            <a:off x="946191" y="2169413"/>
            <a:ext cx="102996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Adquisición de solución tecnológica móvil, que permite: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Trabajo con tablet en terreno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 de información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Planificación de rutas y actividades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Integración a los sistemas internos de ISL (MicroSeSat)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Formulario digital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gd8451d551a_0_528"/>
          <p:cNvPicPr preferRelativeResize="0"/>
          <p:nvPr/>
        </p:nvPicPr>
        <p:blipFill rotWithShape="1">
          <a:blip r:embed="rId3">
            <a:alphaModFix/>
          </a:blip>
          <a:srcRect t="7602" r="4833" b="11168"/>
          <a:stretch/>
        </p:blipFill>
        <p:spPr>
          <a:xfrm>
            <a:off x="8443925" y="0"/>
            <a:ext cx="37480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d8451d551a_0_5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d8451d551a_0_528"/>
          <p:cNvSpPr txBox="1"/>
          <p:nvPr/>
        </p:nvSpPr>
        <p:spPr>
          <a:xfrm>
            <a:off x="284500" y="211475"/>
            <a:ext cx="773070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Implementación de proyecto de Prevención en terreno sin papeles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d8451d551a_0_528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gd8451d551a_0_5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5875" y="3712600"/>
            <a:ext cx="705525" cy="31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d8451d551a_0_5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36550" y="4554900"/>
            <a:ext cx="705525" cy="230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d8451d551a_0_5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8325" y="0"/>
            <a:ext cx="705525" cy="174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d8451d551a_0_5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d8451d551a_0_5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9088271" y="-127949"/>
            <a:ext cx="705525" cy="2002074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d8451d551a_0_528"/>
          <p:cNvSpPr/>
          <p:nvPr/>
        </p:nvSpPr>
        <p:spPr>
          <a:xfrm>
            <a:off x="1001338" y="27636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d8451d551a_0_528"/>
          <p:cNvSpPr/>
          <p:nvPr/>
        </p:nvSpPr>
        <p:spPr>
          <a:xfrm>
            <a:off x="1001338" y="32493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d8451d551a_0_528"/>
          <p:cNvSpPr/>
          <p:nvPr/>
        </p:nvSpPr>
        <p:spPr>
          <a:xfrm>
            <a:off x="1001338" y="37542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d8451d551a_0_528"/>
          <p:cNvSpPr/>
          <p:nvPr/>
        </p:nvSpPr>
        <p:spPr>
          <a:xfrm>
            <a:off x="1001338" y="42399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d8451d551a_0_528"/>
          <p:cNvSpPr/>
          <p:nvPr/>
        </p:nvSpPr>
        <p:spPr>
          <a:xfrm>
            <a:off x="1001338" y="47591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d8451d551a_0_542"/>
          <p:cNvSpPr txBox="1"/>
          <p:nvPr/>
        </p:nvSpPr>
        <p:spPr>
          <a:xfrm>
            <a:off x="1075325" y="2395300"/>
            <a:ext cx="9578400" cy="26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1.848 </a:t>
            </a: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asesorías básicas realizadas a nivel país de las cuales, </a:t>
            </a:r>
            <a:r>
              <a:rPr lang="es-CL" sz="21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1.145</a:t>
            </a: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asesorías básicas se realizaron con Prevención en terreno Sin Papeles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 </a:t>
            </a:r>
            <a:r>
              <a:rPr lang="es-CL" sz="21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62%</a:t>
            </a:r>
            <a:r>
              <a:rPr lang="es-CL" sz="2100" b="1" i="0" u="none" strike="noStrike" cap="none">
                <a:solidFill>
                  <a:srgbClr val="EB3C4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 las asesorías básicas realizadas durante el 2020 fueron a través de este sistema, desde septiembre 2020.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febrero de 2021 ya hay </a:t>
            </a:r>
            <a:r>
              <a:rPr lang="es-CL" sz="21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655 </a:t>
            </a: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asesorías en proceso.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Hasta hoy hemos logrado apoyar en terreno a </a:t>
            </a:r>
            <a:r>
              <a:rPr lang="es-CL" sz="21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12.200</a:t>
            </a:r>
            <a:r>
              <a:rPr lang="es-CL" sz="2100" b="1" i="0" u="none" strike="noStrike" cap="none">
                <a:solidFill>
                  <a:srgbClr val="EB3C4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trabajadores/as.</a:t>
            </a: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2" name="Google Shape;562;gd8451d551a_0_542"/>
          <p:cNvSpPr/>
          <p:nvPr/>
        </p:nvSpPr>
        <p:spPr>
          <a:xfrm>
            <a:off x="-5012551" y="542984"/>
            <a:ext cx="9821100" cy="7269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d8451d551a_0_542"/>
          <p:cNvSpPr txBox="1"/>
          <p:nvPr/>
        </p:nvSpPr>
        <p:spPr>
          <a:xfrm>
            <a:off x="575344" y="660275"/>
            <a:ext cx="4311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Prevención sin Papeles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gd8451d551a_0_5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d8451d551a_0_5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gd8451d551a_0_542"/>
          <p:cNvSpPr/>
          <p:nvPr/>
        </p:nvSpPr>
        <p:spPr>
          <a:xfrm>
            <a:off x="771350" y="24807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gd8451d551a_0_542"/>
          <p:cNvSpPr/>
          <p:nvPr/>
        </p:nvSpPr>
        <p:spPr>
          <a:xfrm>
            <a:off x="771350" y="41576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d8451d551a_0_542"/>
          <p:cNvSpPr/>
          <p:nvPr/>
        </p:nvSpPr>
        <p:spPr>
          <a:xfrm>
            <a:off x="771350" y="33192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gd8451d551a_0_542"/>
          <p:cNvSpPr/>
          <p:nvPr/>
        </p:nvSpPr>
        <p:spPr>
          <a:xfrm>
            <a:off x="771350" y="468605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8451d551a_0_554"/>
          <p:cNvSpPr/>
          <p:nvPr/>
        </p:nvSpPr>
        <p:spPr>
          <a:xfrm>
            <a:off x="-1643050" y="566350"/>
            <a:ext cx="10752000" cy="9864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gd8451d551a_0_554"/>
          <p:cNvSpPr txBox="1"/>
          <p:nvPr/>
        </p:nvSpPr>
        <p:spPr>
          <a:xfrm>
            <a:off x="575339" y="566344"/>
            <a:ext cx="8901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Las asesorías básicas realizadas con Prevención </a:t>
            </a:r>
            <a:endParaRPr sz="2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 terreno sin papeles, incluyeron:</a:t>
            </a:r>
            <a:endParaRPr sz="2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gd8451d551a_0_554"/>
          <p:cNvSpPr txBox="1"/>
          <p:nvPr/>
        </p:nvSpPr>
        <p:spPr>
          <a:xfrm>
            <a:off x="1056538" y="2006050"/>
            <a:ext cx="5916600" cy="27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Estimación de niveles generales de prevención en los lugares de trabajo.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Gestión de Riesgos de Desastres.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Sustancias Químicas; Sistemas de gestión.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Comité paritario de Higiene y Seguridad.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Manejo Manual de Carga. 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Derivación a Programas de Vigilancia.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d8451d551a_0_554"/>
          <p:cNvSpPr txBox="1"/>
          <p:nvPr/>
        </p:nvSpPr>
        <p:spPr>
          <a:xfrm>
            <a:off x="7153902" y="2006038"/>
            <a:ext cx="2955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1" i="0" u="none" strike="noStrike" cap="none">
              <a:solidFill>
                <a:srgbClr val="0F69B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gd8451d551a_0_554"/>
          <p:cNvSpPr txBox="1"/>
          <p:nvPr/>
        </p:nvSpPr>
        <p:spPr>
          <a:xfrm>
            <a:off x="-6443922" y="3492500"/>
            <a:ext cx="416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de productividad en un 30%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d8451d551a_0_554"/>
          <p:cNvSpPr txBox="1"/>
          <p:nvPr/>
        </p:nvSpPr>
        <p:spPr>
          <a:xfrm>
            <a:off x="8437524" y="3890875"/>
            <a:ext cx="332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B3C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gd8451d551a_0_5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gd8451d551a_0_554"/>
          <p:cNvSpPr/>
          <p:nvPr/>
        </p:nvSpPr>
        <p:spPr>
          <a:xfrm>
            <a:off x="7832225" y="2006050"/>
            <a:ext cx="2897700" cy="2767500"/>
          </a:xfrm>
          <a:prstGeom prst="ellipse">
            <a:avLst/>
          </a:prstGeom>
          <a:solidFill>
            <a:srgbClr val="1D70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Aumento de productividad en un </a:t>
            </a:r>
            <a:r>
              <a:rPr lang="es-CL" sz="4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30%</a:t>
            </a:r>
            <a:endParaRPr sz="21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2" name="Google Shape;582;gd8451d551a_0_5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d8451d551a_0_5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gd8451d551a_0_554"/>
          <p:cNvSpPr/>
          <p:nvPr/>
        </p:nvSpPr>
        <p:spPr>
          <a:xfrm>
            <a:off x="685338" y="20647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gd8451d551a_0_554"/>
          <p:cNvSpPr/>
          <p:nvPr/>
        </p:nvSpPr>
        <p:spPr>
          <a:xfrm>
            <a:off x="685338" y="28362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gd8451d551a_0_554"/>
          <p:cNvSpPr/>
          <p:nvPr/>
        </p:nvSpPr>
        <p:spPr>
          <a:xfrm>
            <a:off x="685338" y="32362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d8451d551a_0_554"/>
          <p:cNvSpPr/>
          <p:nvPr/>
        </p:nvSpPr>
        <p:spPr>
          <a:xfrm>
            <a:off x="685338" y="364585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d8451d551a_0_554"/>
          <p:cNvSpPr/>
          <p:nvPr/>
        </p:nvSpPr>
        <p:spPr>
          <a:xfrm>
            <a:off x="685338" y="44507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gd8451d551a_0_554"/>
          <p:cNvSpPr/>
          <p:nvPr/>
        </p:nvSpPr>
        <p:spPr>
          <a:xfrm>
            <a:off x="685338" y="40482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832c7842f_0_3"/>
          <p:cNvSpPr txBox="1">
            <a:spLocks noGrp="1"/>
          </p:cNvSpPr>
          <p:nvPr>
            <p:ph type="title"/>
          </p:nvPr>
        </p:nvSpPr>
        <p:spPr>
          <a:xfrm>
            <a:off x="587825" y="459322"/>
            <a:ext cx="4268400" cy="17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5900"/>
              <a:buFont typeface="Calibri"/>
              <a:buNone/>
            </a:pPr>
            <a:r>
              <a:rPr lang="es-CL" sz="3000" b="1">
                <a:solidFill>
                  <a:srgbClr val="144382"/>
                </a:solidFill>
                <a:latin typeface="Arial"/>
                <a:ea typeface="Arial"/>
                <a:cs typeface="Arial"/>
                <a:sym typeface="Arial"/>
              </a:rPr>
              <a:t>EL INSTITUTO </a:t>
            </a:r>
            <a:endParaRPr sz="3000" b="1">
              <a:solidFill>
                <a:srgbClr val="14438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5900"/>
              <a:buFont typeface="Calibri"/>
              <a:buNone/>
            </a:pPr>
            <a:r>
              <a:rPr lang="es-CL" sz="3000" b="1">
                <a:solidFill>
                  <a:srgbClr val="144382"/>
                </a:solidFill>
                <a:latin typeface="Arial"/>
                <a:ea typeface="Arial"/>
                <a:cs typeface="Arial"/>
                <a:sym typeface="Arial"/>
              </a:rPr>
              <a:t>DE SEGURIDAD LABORAL</a:t>
            </a:r>
            <a:endParaRPr sz="3000" b="1">
              <a:solidFill>
                <a:srgbClr val="1443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7832c7842f_0_3"/>
          <p:cNvSpPr txBox="1"/>
          <p:nvPr/>
        </p:nvSpPr>
        <p:spPr>
          <a:xfrm>
            <a:off x="4443975" y="545050"/>
            <a:ext cx="5805900" cy="5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Somos un Organismo Administrador del Seguro Social contra Riesgos de Accidentes del Trabajo y Enfermedades Profesionales, establecido en la </a:t>
            </a:r>
            <a:r>
              <a:rPr lang="es-CL" sz="19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Ley N°16.744</a:t>
            </a: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, perteneciente a la cartera de Trabajo y Previsión Social. 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3810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Trabajamos para otorgar las prestaciones que mandata la ley y contribuir al fortalecimiento de una Cultura Preventiva en Chile.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Nuestras  prestaciones: 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Prestaciones Médicas en salud laboral</a:t>
            </a:r>
            <a:br>
              <a:rPr lang="es-CL" sz="21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endParaRPr sz="2100" b="1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Prestaciones Económicas</a:t>
            </a:r>
            <a:br>
              <a:rPr lang="es-CL" sz="21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endParaRPr sz="2100" b="1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1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	Prestaciones Preventivas</a:t>
            </a:r>
            <a:endParaRPr sz="2100" b="1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g7832c7842f_0_3"/>
          <p:cNvSpPr/>
          <p:nvPr/>
        </p:nvSpPr>
        <p:spPr>
          <a:xfrm>
            <a:off x="4602800" y="41487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7832c7842f_0_3"/>
          <p:cNvSpPr/>
          <p:nvPr/>
        </p:nvSpPr>
        <p:spPr>
          <a:xfrm>
            <a:off x="4602800" y="480225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7832c7842f_0_3"/>
          <p:cNvSpPr/>
          <p:nvPr/>
        </p:nvSpPr>
        <p:spPr>
          <a:xfrm>
            <a:off x="4602800" y="54557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g7832c7842f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75" y="2404462"/>
            <a:ext cx="2258311" cy="204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7832c7842f_0_3"/>
          <p:cNvSpPr/>
          <p:nvPr/>
        </p:nvSpPr>
        <p:spPr>
          <a:xfrm>
            <a:off x="-3471850" y="45932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g7832c7842f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7832c7842f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d8451d551a_0_575"/>
          <p:cNvSpPr/>
          <p:nvPr/>
        </p:nvSpPr>
        <p:spPr>
          <a:xfrm>
            <a:off x="-869200" y="542975"/>
            <a:ext cx="7535700" cy="10098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5" name="Google Shape;595;gd8451d551a_0_5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4950" y="2043575"/>
            <a:ext cx="6767051" cy="451137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d8451d551a_0_575"/>
          <p:cNvSpPr txBox="1"/>
          <p:nvPr/>
        </p:nvSpPr>
        <p:spPr>
          <a:xfrm>
            <a:off x="531500" y="2043575"/>
            <a:ext cx="5485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Autogestión Preventiva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Campus Prevención (</a:t>
            </a:r>
            <a:r>
              <a:rPr lang="es-CL" sz="21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campusprevencionisl.cl</a:t>
            </a: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Call Center en Prevención de Riesgos, a través de </a:t>
            </a:r>
            <a:r>
              <a:rPr lang="es-CL" sz="21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Sistema TELESESAT</a:t>
            </a:r>
            <a:r>
              <a:rPr lang="es-CL" sz="21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(Prevención a Distancia</a:t>
            </a:r>
            <a:r>
              <a:rPr lang="es-CL" sz="2100" b="0" i="0" u="none" strike="noStrike" cap="none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7" name="Google Shape;597;gd8451d551a_0_575"/>
          <p:cNvSpPr txBox="1"/>
          <p:nvPr/>
        </p:nvSpPr>
        <p:spPr>
          <a:xfrm>
            <a:off x="812150" y="1560125"/>
            <a:ext cx="802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gd8451d551a_0_575"/>
          <p:cNvSpPr txBox="1"/>
          <p:nvPr/>
        </p:nvSpPr>
        <p:spPr>
          <a:xfrm>
            <a:off x="600975" y="584075"/>
            <a:ext cx="5937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Avances en Prevención de Riesgos: </a:t>
            </a:r>
            <a:endParaRPr sz="2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fortalecimiento modelo preventivo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gd8451d551a_0_5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d8451d551a_0_5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d8451d551a_0_5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d8451d551a_0_575"/>
          <p:cNvSpPr/>
          <p:nvPr/>
        </p:nvSpPr>
        <p:spPr>
          <a:xfrm>
            <a:off x="661513" y="21694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gd8451d551a_0_575"/>
          <p:cNvSpPr/>
          <p:nvPr/>
        </p:nvSpPr>
        <p:spPr>
          <a:xfrm>
            <a:off x="661513" y="28301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gd8451d551a_0_575"/>
          <p:cNvSpPr/>
          <p:nvPr/>
        </p:nvSpPr>
        <p:spPr>
          <a:xfrm>
            <a:off x="661513" y="37309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gd8451d551a_0_5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gd8451d551a_0_587"/>
          <p:cNvSpPr txBox="1"/>
          <p:nvPr/>
        </p:nvSpPr>
        <p:spPr>
          <a:xfrm>
            <a:off x="977300" y="2199400"/>
            <a:ext cx="54807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Más de 200 capacitaciones online en todo Chile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Más de 50 webinar con participación de autoridades y representantes internacionales.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Cursos abiertos al público con certificación.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Información actualizada en </a:t>
            </a:r>
            <a:r>
              <a:rPr lang="es-CL" sz="2000" b="1" i="0" u="sng" strike="noStrike" cap="none">
                <a:solidFill>
                  <a:srgbClr val="1D70B2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www.isl.gob.cl</a:t>
            </a:r>
            <a:endParaRPr sz="2000" b="1" i="0" u="none" strike="noStrike" cap="none">
              <a:solidFill>
                <a:srgbClr val="1D70B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Amplia difusión de medidas preventivas en Redes Sociales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1" name="Google Shape;611;gd8451d551a_0_587" descr="Imagen que contiene interior, tabla, sostener, monitor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2550" y="4153275"/>
            <a:ext cx="4995978" cy="249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d8451d551a_0_5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09300" y="1629775"/>
            <a:ext cx="2369223" cy="236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d8451d551a_0_5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2550" y="1631650"/>
            <a:ext cx="2369223" cy="236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d8451d551a_0_58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d8451d551a_0_5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d8451d551a_0_587"/>
          <p:cNvSpPr txBox="1"/>
          <p:nvPr/>
        </p:nvSpPr>
        <p:spPr>
          <a:xfrm>
            <a:off x="284500" y="211475"/>
            <a:ext cx="1008810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Prevención y capacitación: instalando una cultura preventiva en Pandemia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d8451d551a_0_587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d8451d551a_0_587"/>
          <p:cNvSpPr/>
          <p:nvPr/>
        </p:nvSpPr>
        <p:spPr>
          <a:xfrm>
            <a:off x="623425" y="22933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gd8451d551a_0_587"/>
          <p:cNvSpPr/>
          <p:nvPr/>
        </p:nvSpPr>
        <p:spPr>
          <a:xfrm>
            <a:off x="623425" y="29124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gd8451d551a_0_587"/>
          <p:cNvSpPr/>
          <p:nvPr/>
        </p:nvSpPr>
        <p:spPr>
          <a:xfrm>
            <a:off x="623425" y="37839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d8451d551a_0_587"/>
          <p:cNvSpPr/>
          <p:nvPr/>
        </p:nvSpPr>
        <p:spPr>
          <a:xfrm>
            <a:off x="623425" y="44364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d8451d551a_0_587"/>
          <p:cNvSpPr/>
          <p:nvPr/>
        </p:nvSpPr>
        <p:spPr>
          <a:xfrm>
            <a:off x="623425" y="50531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gd9f89f049d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d9f89f049d_0_17"/>
          <p:cNvSpPr txBox="1"/>
          <p:nvPr/>
        </p:nvSpPr>
        <p:spPr>
          <a:xfrm>
            <a:off x="1042975" y="1874500"/>
            <a:ext cx="104298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Plan de acompañamiento a las y los trabajadores adheridos en momentos de pandemia.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APS ISL, es un espacio de contención, orientación y acompañamiento que entrega a los usuarios sesiones de orientación, mediante videollamadas o atención telefónica para enfrentar la emergencia sanitaria.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 anterior, con el objetivo de mitigar Riesgos Psicosociales asociados al trabajo.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Durante 2020 entregamos más de 369 asistencias directas a las y los trabajadores adheridos. 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9" name="Google Shape;629;gd9f89f049d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d9f89f049d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d9f89f049d_0_17"/>
          <p:cNvSpPr txBox="1"/>
          <p:nvPr/>
        </p:nvSpPr>
        <p:spPr>
          <a:xfrm>
            <a:off x="284500" y="211475"/>
            <a:ext cx="77307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Acciones en Pandemia: Plan de Apoyo Psicológico- APS ISL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d9f89f049d_0_17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d9f89f049d_0_17"/>
          <p:cNvSpPr/>
          <p:nvPr/>
        </p:nvSpPr>
        <p:spPr>
          <a:xfrm>
            <a:off x="685338" y="19885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gd9f89f049d_0_17"/>
          <p:cNvSpPr/>
          <p:nvPr/>
        </p:nvSpPr>
        <p:spPr>
          <a:xfrm>
            <a:off x="685338" y="26838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gd9f89f049d_0_17"/>
          <p:cNvSpPr/>
          <p:nvPr/>
        </p:nvSpPr>
        <p:spPr>
          <a:xfrm>
            <a:off x="685338" y="40744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d9f89f049d_0_17"/>
          <p:cNvSpPr/>
          <p:nvPr/>
        </p:nvSpPr>
        <p:spPr>
          <a:xfrm>
            <a:off x="685338" y="478885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gd9f89f049d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d9f89f049d_0_34"/>
          <p:cNvSpPr txBox="1"/>
          <p:nvPr/>
        </p:nvSpPr>
        <p:spPr>
          <a:xfrm>
            <a:off x="985825" y="1620250"/>
            <a:ext cx="10258500" cy="45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En el marco del Plan Paso a Paso impulsado por el gobierno y como una ayuda en la asesoría para el desconfinamiento paulatino y el retorno a las labores presenciales, el Instituto de Seguridad Laboral realiza la campaña nacional “ISL Paso a Paso Contigo”</a:t>
            </a:r>
            <a:endParaRPr sz="19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Difusión y promoción en las 16 Direcciones Regionales de los principales conceptos para entender y aplicar la Prevención de Riesgos Laborales en tiempos de pandemia, al interior de las empresas, apoyando a los trabajadores/as en un retorno seguro.</a:t>
            </a:r>
            <a:endParaRPr sz="19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La campaña consideró difusión en Redes Sociales, Landing Page, entrega de Elementos de Protección Personal, material descargable y de fácil impresión y la entrega de señaléticas asociadas al COVID-19.</a:t>
            </a:r>
            <a:endParaRPr sz="19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endParaRPr sz="19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2000" b="1" i="0" u="sng" strike="noStrike" cap="none">
                <a:solidFill>
                  <a:srgbClr val="1D70B2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PASOAPASOCONTIGO.ISL.GOB.CL</a:t>
            </a:r>
            <a:endParaRPr sz="2000" b="1" i="0" u="sng" strike="noStrike" cap="none">
              <a:solidFill>
                <a:srgbClr val="1D70B2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43" name="Google Shape;643;gd9f89f049d_0_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d9f89f049d_0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d9f89f049d_0_34"/>
          <p:cNvSpPr txBox="1"/>
          <p:nvPr/>
        </p:nvSpPr>
        <p:spPr>
          <a:xfrm>
            <a:off x="284500" y="211475"/>
            <a:ext cx="7730700" cy="7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Campaña ISL Paso a Paso Contigo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gd9f89f049d_0_34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d9f89f049d_0_34"/>
          <p:cNvSpPr/>
          <p:nvPr/>
        </p:nvSpPr>
        <p:spPr>
          <a:xfrm>
            <a:off x="685338" y="16979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gd9f89f049d_0_34"/>
          <p:cNvSpPr/>
          <p:nvPr/>
        </p:nvSpPr>
        <p:spPr>
          <a:xfrm>
            <a:off x="685338" y="30457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gd9f89f049d_0_34"/>
          <p:cNvSpPr/>
          <p:nvPr/>
        </p:nvSpPr>
        <p:spPr>
          <a:xfrm>
            <a:off x="685338" y="43888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gd9f89f049d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d9f89f049d_0_63"/>
          <p:cNvSpPr txBox="1"/>
          <p:nvPr/>
        </p:nvSpPr>
        <p:spPr>
          <a:xfrm>
            <a:off x="985825" y="1333425"/>
            <a:ext cx="10444200" cy="49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Durante los años 2019 y 2020 el Instituto transmitió semanalmente el programa informativo “Conocer para Prevenir”.</a:t>
            </a: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Este programa tuvo por objetivo ser una ventana de conocimiento para la instalación de temas referidos a la Seguridad y Salud en el Trabajo, estableciendo en la agenda las temáticas de prevención de riesgos, salud laboral, rehabilitación, reeducación laboral, entre otros.</a:t>
            </a: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La primera temporada se realizó en vivo durante todos los miércoles, ya en 2020 y producto de la pandemia, se realizó de manera telemática.</a:t>
            </a: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Permitió a la audiencia conocer en profundidad aquellos temas de interés relacionados a la Seguridad y Salud en el Trabajo, con entrevistados representantes de la cartera del Ministerio el Trabajo y Previsión Social, Organización Internacional del Trabajo, representantes del mundo de la Salud Laboral: médicos, psicólogos, expertos en ergonomía, entre otros.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56" name="Google Shape;656;gd9f89f049d_0_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d9f89f049d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d9f89f049d_0_63"/>
          <p:cNvSpPr txBox="1"/>
          <p:nvPr/>
        </p:nvSpPr>
        <p:spPr>
          <a:xfrm>
            <a:off x="284500" y="211475"/>
            <a:ext cx="95739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Programa radial “Conocer para Prevenir”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d9f89f049d_0_63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d9f89f049d_0_63"/>
          <p:cNvSpPr/>
          <p:nvPr/>
        </p:nvSpPr>
        <p:spPr>
          <a:xfrm>
            <a:off x="685338" y="14408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gd9f89f049d_0_63"/>
          <p:cNvSpPr/>
          <p:nvPr/>
        </p:nvSpPr>
        <p:spPr>
          <a:xfrm>
            <a:off x="685338" y="23790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gd9f89f049d_0_63"/>
          <p:cNvSpPr/>
          <p:nvPr/>
        </p:nvSpPr>
        <p:spPr>
          <a:xfrm>
            <a:off x="685338" y="36172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gd9f89f049d_0_63"/>
          <p:cNvSpPr/>
          <p:nvPr/>
        </p:nvSpPr>
        <p:spPr>
          <a:xfrm>
            <a:off x="685338" y="456025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gd8451d551a_0_6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gd8451d551a_0_602"/>
          <p:cNvSpPr txBox="1"/>
          <p:nvPr/>
        </p:nvSpPr>
        <p:spPr>
          <a:xfrm>
            <a:off x="927975" y="2857500"/>
            <a:ext cx="9853500" cy="785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s-CL" sz="4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Excelencia  Institucional </a:t>
            </a:r>
            <a:endParaRPr sz="4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d8451d551a_0_602"/>
          <p:cNvSpPr/>
          <p:nvPr/>
        </p:nvSpPr>
        <p:spPr>
          <a:xfrm>
            <a:off x="800100" y="3878499"/>
            <a:ext cx="10458600" cy="214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d8451d551a_0_602"/>
          <p:cNvSpPr txBox="1"/>
          <p:nvPr/>
        </p:nvSpPr>
        <p:spPr>
          <a:xfrm>
            <a:off x="927975" y="4310849"/>
            <a:ext cx="9853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4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Excelencia en Programa de Mejoramiento a la Gestión y Convenio de Desempeño Colectivo con un 100% de cumplimiento. Esto nos permitirá postular al Premio Anual por la Excelencia Institucional.</a:t>
            </a:r>
            <a:endParaRPr sz="2400" b="0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72" name="Google Shape;672;gd8451d551a_0_6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530E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8755219d50_0_1"/>
          <p:cNvSpPr txBox="1">
            <a:spLocks noGrp="1"/>
          </p:cNvSpPr>
          <p:nvPr>
            <p:ph type="ctrTitle"/>
          </p:nvPr>
        </p:nvSpPr>
        <p:spPr>
          <a:xfrm>
            <a:off x="1174866" y="1122363"/>
            <a:ext cx="98424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L" sz="3800"/>
              <a:t/>
            </a:r>
            <a:br>
              <a:rPr lang="es-CL" sz="3800"/>
            </a:br>
            <a:r>
              <a:rPr lang="es-CL" sz="3800"/>
              <a:t/>
            </a:r>
            <a:br>
              <a:rPr lang="es-CL" sz="3800"/>
            </a:br>
            <a:endParaRPr sz="3800"/>
          </a:p>
        </p:txBody>
      </p:sp>
      <p:sp>
        <p:nvSpPr>
          <p:cNvPr id="678" name="Google Shape;678;g8755219d50_0_1"/>
          <p:cNvSpPr txBox="1"/>
          <p:nvPr/>
        </p:nvSpPr>
        <p:spPr>
          <a:xfrm>
            <a:off x="1545050" y="1122375"/>
            <a:ext cx="55554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3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CL" sz="31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L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CL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L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RESULTADOS CUANTITATIVOS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DEL AÑO 2020</a:t>
            </a:r>
            <a:r>
              <a:rPr lang="es-CL" sz="412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CL" sz="412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412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9" name="Google Shape;679;g8755219d50_0_1"/>
          <p:cNvCxnSpPr/>
          <p:nvPr/>
        </p:nvCxnSpPr>
        <p:spPr>
          <a:xfrm>
            <a:off x="2634916" y="4529358"/>
            <a:ext cx="3502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680" name="Google Shape;680;g8755219d50_0_1"/>
          <p:cNvPicPr preferRelativeResize="0"/>
          <p:nvPr/>
        </p:nvPicPr>
        <p:blipFill rotWithShape="1">
          <a:blip r:embed="rId3">
            <a:alphaModFix/>
          </a:blip>
          <a:srcRect l="42051" r="26943"/>
          <a:stretch/>
        </p:blipFill>
        <p:spPr>
          <a:xfrm>
            <a:off x="9001451" y="0"/>
            <a:ext cx="319055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8755219d50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08325" y="3405949"/>
            <a:ext cx="705525" cy="345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8755219d50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36550" y="4420150"/>
            <a:ext cx="705525" cy="243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g8755219d50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0962400" y="-301875"/>
            <a:ext cx="705525" cy="174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8755219d50_0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77a7c30e5a_0_98"/>
          <p:cNvSpPr txBox="1"/>
          <p:nvPr/>
        </p:nvSpPr>
        <p:spPr>
          <a:xfrm>
            <a:off x="720000" y="1424825"/>
            <a:ext cx="71724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Desde marzo de 2020 se han implementado herramientas telemáticas que buscan generar un aumento en la cobertura de empresas asesoradas virtualmente. Esto se ha logrado con la implementación del espacio </a:t>
            </a:r>
            <a:r>
              <a:rPr lang="es-CL"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autogestionpreventiva.isl.gob.cl</a:t>
            </a:r>
            <a:r>
              <a:rPr lang="es-CL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 permitiendo  al Instituto llegar a un universo de aproximadamente</a:t>
            </a:r>
            <a:r>
              <a:rPr lang="es-CL"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1.550 empresas asistidas telemáticamente.</a:t>
            </a:r>
            <a:endParaRPr sz="16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1" name="Google Shape;691;g77a7c30e5a_0_98"/>
          <p:cNvSpPr txBox="1"/>
          <p:nvPr/>
        </p:nvSpPr>
        <p:spPr>
          <a:xfrm>
            <a:off x="720000" y="907025"/>
            <a:ext cx="87687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1" i="0" u="none" strike="noStrike" cap="none">
                <a:solidFill>
                  <a:srgbClr val="E2530E"/>
                </a:solidFill>
                <a:latin typeface="Arial"/>
                <a:ea typeface="Arial"/>
                <a:cs typeface="Arial"/>
                <a:sym typeface="Arial"/>
              </a:rPr>
              <a:t>Autoevaluaciones preventivas</a:t>
            </a:r>
            <a:endParaRPr sz="2400" b="1" i="0" u="none" strike="noStrike" cap="none">
              <a:solidFill>
                <a:srgbClr val="E253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g77a7c30e5a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77a7c30e5a_0_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g77a7c30e5a_0_98"/>
          <p:cNvSpPr txBox="1"/>
          <p:nvPr/>
        </p:nvSpPr>
        <p:spPr>
          <a:xfrm>
            <a:off x="720000" y="4404525"/>
            <a:ext cx="7045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18.063 c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apacitaciones on-line</a:t>
            </a:r>
            <a:r>
              <a:rPr lang="es-CL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realizadas a través de plataforma web </a:t>
            </a:r>
            <a:r>
              <a:rPr lang="es-CL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Campus  Prevención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. 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Aumento de un </a:t>
            </a:r>
            <a:r>
              <a:rPr lang="es-CL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206%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en relación al año 2019, donde se registraron  </a:t>
            </a:r>
            <a:r>
              <a:rPr lang="es-CL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8759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capacitaciones.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5" name="Google Shape;695;g77a7c30e5a_0_98"/>
          <p:cNvSpPr txBox="1"/>
          <p:nvPr/>
        </p:nvSpPr>
        <p:spPr>
          <a:xfrm>
            <a:off x="720000" y="3433050"/>
            <a:ext cx="7472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1" i="0" u="none" strike="noStrike" cap="none">
                <a:solidFill>
                  <a:srgbClr val="E2530E"/>
                </a:solidFill>
                <a:latin typeface="Arial"/>
                <a:ea typeface="Arial"/>
                <a:cs typeface="Arial"/>
                <a:sym typeface="Arial"/>
              </a:rPr>
              <a:t>Campus Prevención: Formación y capacitación de trabajadores/as</a:t>
            </a:r>
            <a:endParaRPr sz="1400" b="0" i="0" u="none" strike="noStrike" cap="none">
              <a:solidFill>
                <a:srgbClr val="E253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g77a7c30e5a_0_98"/>
          <p:cNvPicPr preferRelativeResize="0"/>
          <p:nvPr/>
        </p:nvPicPr>
        <p:blipFill rotWithShape="1">
          <a:blip r:embed="rId5">
            <a:alphaModFix/>
          </a:blip>
          <a:srcRect b="27478"/>
          <a:stretch/>
        </p:blipFill>
        <p:spPr>
          <a:xfrm>
            <a:off x="8318300" y="1584912"/>
            <a:ext cx="3694476" cy="4422224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7" name="Google Shape;697;g77a7c30e5a_0_98"/>
          <p:cNvSpPr txBox="1"/>
          <p:nvPr/>
        </p:nvSpPr>
        <p:spPr>
          <a:xfrm>
            <a:off x="284500" y="211475"/>
            <a:ext cx="103026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RESULTADOS CUANTITATIVOS DEL AÑO 2020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g77a7c30e5a_0_98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7832c7842f_0_806"/>
          <p:cNvSpPr txBox="1"/>
          <p:nvPr/>
        </p:nvSpPr>
        <p:spPr>
          <a:xfrm>
            <a:off x="418675" y="1828975"/>
            <a:ext cx="9696900" cy="3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Equipo de expertos en Prevención de Riesgos que entrega atención personalizada a requerimientos de empleadores/as y trabajadoras/as adheridos, tales como: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44382"/>
              </a:buClr>
              <a:buSzPts val="1900"/>
              <a:buFont typeface="Lato"/>
              <a:buAutoNum type="arabicParenR"/>
            </a:pPr>
            <a:r>
              <a:rPr lang="es-CL" sz="1900" b="1" i="0" u="none" strike="noStrike" cap="none">
                <a:solidFill>
                  <a:srgbClr val="144382"/>
                </a:solidFill>
                <a:latin typeface="Lato"/>
                <a:ea typeface="Lato"/>
                <a:cs typeface="Lato"/>
                <a:sym typeface="Lato"/>
              </a:rPr>
              <a:t>Visitas de prevención</a:t>
            </a:r>
            <a:endParaRPr sz="1900" b="1" i="0" u="none" strike="noStrike" cap="none">
              <a:solidFill>
                <a:srgbClr val="14438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44382"/>
              </a:buClr>
              <a:buSzPts val="1900"/>
              <a:buFont typeface="Lato"/>
              <a:buAutoNum type="arabicParenR"/>
            </a:pPr>
            <a:r>
              <a:rPr lang="es-CL" sz="1900" b="1" i="0" u="none" strike="noStrike" cap="none">
                <a:solidFill>
                  <a:srgbClr val="144382"/>
                </a:solidFill>
                <a:latin typeface="Lato"/>
                <a:ea typeface="Lato"/>
                <a:cs typeface="Lato"/>
                <a:sym typeface="Lato"/>
              </a:rPr>
              <a:t>Capacitaciones</a:t>
            </a:r>
            <a:endParaRPr sz="1900" b="1" i="0" u="none" strike="noStrike" cap="none">
              <a:solidFill>
                <a:srgbClr val="144382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44382"/>
              </a:buClr>
              <a:buSzPts val="1900"/>
              <a:buFont typeface="Lato"/>
              <a:buAutoNum type="arabicParenR"/>
            </a:pPr>
            <a:r>
              <a:rPr lang="es-CL" sz="1900" b="1" i="0" u="none" strike="noStrike" cap="none">
                <a:solidFill>
                  <a:srgbClr val="144382"/>
                </a:solidFill>
                <a:latin typeface="Lato"/>
                <a:ea typeface="Lato"/>
                <a:cs typeface="Lato"/>
                <a:sym typeface="Lato"/>
              </a:rPr>
              <a:t>Asesoría preventiva</a:t>
            </a:r>
            <a:endParaRPr sz="1900" b="1" i="0" u="none" strike="noStrike" cap="none">
              <a:solidFill>
                <a:srgbClr val="14438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Este servicio registró en 2020 más de </a:t>
            </a:r>
            <a:r>
              <a:rPr lang="es-CL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3.000 Llamadas recibidas</a:t>
            </a: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siendo todas ellas resueltas en su totalidad.</a:t>
            </a:r>
            <a:endParaRPr sz="1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5" name="Google Shape;705;g7832c7842f_0_806"/>
          <p:cNvSpPr txBox="1"/>
          <p:nvPr/>
        </p:nvSpPr>
        <p:spPr>
          <a:xfrm>
            <a:off x="418675" y="1234975"/>
            <a:ext cx="87687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1" i="0" u="none" strike="noStrike" cap="none">
                <a:solidFill>
                  <a:srgbClr val="E2530E"/>
                </a:solidFill>
                <a:latin typeface="Arial"/>
                <a:ea typeface="Arial"/>
                <a:cs typeface="Arial"/>
                <a:sym typeface="Arial"/>
              </a:rPr>
              <a:t>Call Center Preventivo</a:t>
            </a:r>
            <a:endParaRPr sz="2400" b="1" i="0" u="none" strike="noStrike" cap="none">
              <a:solidFill>
                <a:srgbClr val="E253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Google Shape;706;g7832c7842f_0_8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7832c7842f_0_8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g7832c7842f_0_806"/>
          <p:cNvSpPr txBox="1"/>
          <p:nvPr/>
        </p:nvSpPr>
        <p:spPr>
          <a:xfrm>
            <a:off x="284500" y="211475"/>
            <a:ext cx="103026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RESULTADOS CUANTITATIVOS DEL AÑO 2020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7832c7842f_0_806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77c560b6ff_0_0"/>
          <p:cNvSpPr txBox="1"/>
          <p:nvPr/>
        </p:nvSpPr>
        <p:spPr>
          <a:xfrm>
            <a:off x="763175" y="946950"/>
            <a:ext cx="8371200" cy="4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400" b="1" i="0" u="none" strike="noStrike" cap="none">
              <a:solidFill>
                <a:srgbClr val="E2530E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</a:ext>
              </a:extLs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</a:ext>
              </a:extLs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40.189 trabajadores/as capacitados por prevencionistas del ISL, incrementando un 12% respecto de 2020.</a:t>
            </a:r>
            <a:endParaRPr sz="1800" b="0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</a:ext>
              </a:extLst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Más de 1.000 empresas visitadas en el marco de los Programas de Vigilancia.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L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576  asistencias preventivas  a través de Teleprevención</a:t>
            </a: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L"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1.848 Asesorías básicas focalizadas.</a:t>
            </a:r>
            <a:endParaRPr sz="18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g77c560b6ff_0_0"/>
          <p:cNvSpPr/>
          <p:nvPr/>
        </p:nvSpPr>
        <p:spPr>
          <a:xfrm>
            <a:off x="386613" y="17447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g77c560b6ff_0_0"/>
          <p:cNvSpPr/>
          <p:nvPr/>
        </p:nvSpPr>
        <p:spPr>
          <a:xfrm>
            <a:off x="348138" y="25864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Google Shape;718;g77c560b6ff_0_0"/>
          <p:cNvPicPr preferRelativeResize="0"/>
          <p:nvPr/>
        </p:nvPicPr>
        <p:blipFill rotWithShape="1">
          <a:blip r:embed="rId3">
            <a:alphaModFix/>
          </a:blip>
          <a:srcRect t="14985" b="53051"/>
          <a:stretch/>
        </p:blipFill>
        <p:spPr>
          <a:xfrm>
            <a:off x="9001575" y="1120350"/>
            <a:ext cx="1873399" cy="17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77c560b6ff_0_0"/>
          <p:cNvPicPr preferRelativeResize="0"/>
          <p:nvPr/>
        </p:nvPicPr>
        <p:blipFill rotWithShape="1">
          <a:blip r:embed="rId4">
            <a:alphaModFix/>
          </a:blip>
          <a:srcRect l="14441" t="9674" r="6336" b="65007"/>
          <a:stretch/>
        </p:blipFill>
        <p:spPr>
          <a:xfrm>
            <a:off x="9001575" y="2930575"/>
            <a:ext cx="1873399" cy="173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g77c560b6ff_0_0"/>
          <p:cNvPicPr preferRelativeResize="0"/>
          <p:nvPr/>
        </p:nvPicPr>
        <p:blipFill rotWithShape="1">
          <a:blip r:embed="rId5">
            <a:alphaModFix/>
          </a:blip>
          <a:srcRect t="4749" b="63920"/>
          <a:stretch/>
        </p:blipFill>
        <p:spPr>
          <a:xfrm>
            <a:off x="9001575" y="4740800"/>
            <a:ext cx="1873399" cy="170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g77c560b6ff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g77c560b6ff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77c560b6ff_0_0"/>
          <p:cNvSpPr txBox="1"/>
          <p:nvPr/>
        </p:nvSpPr>
        <p:spPr>
          <a:xfrm>
            <a:off x="284500" y="211475"/>
            <a:ext cx="103026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RESULTADOS CUANTITATIVOS DEL AÑO 2020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g77c560b6ff_0_0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g77c560b6ff_0_0"/>
          <p:cNvSpPr/>
          <p:nvPr/>
        </p:nvSpPr>
        <p:spPr>
          <a:xfrm>
            <a:off x="386613" y="33395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77c560b6ff_0_0"/>
          <p:cNvSpPr/>
          <p:nvPr/>
        </p:nvSpPr>
        <p:spPr>
          <a:xfrm>
            <a:off x="405863" y="388345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"/>
          <p:cNvSpPr/>
          <p:nvPr/>
        </p:nvSpPr>
        <p:spPr>
          <a:xfrm>
            <a:off x="8836375" y="2339763"/>
            <a:ext cx="2526600" cy="592500"/>
          </a:xfrm>
          <a:prstGeom prst="roundRect">
            <a:avLst>
              <a:gd name="adj" fmla="val 16667"/>
            </a:avLst>
          </a:prstGeom>
          <a:solidFill>
            <a:srgbClr val="1443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"/>
          <p:cNvSpPr/>
          <p:nvPr/>
        </p:nvSpPr>
        <p:spPr>
          <a:xfrm>
            <a:off x="4672625" y="2339763"/>
            <a:ext cx="2526600" cy="592500"/>
          </a:xfrm>
          <a:prstGeom prst="roundRect">
            <a:avLst>
              <a:gd name="adj" fmla="val 16667"/>
            </a:avLst>
          </a:prstGeom>
          <a:solidFill>
            <a:srgbClr val="1443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"/>
          <p:cNvSpPr/>
          <p:nvPr/>
        </p:nvSpPr>
        <p:spPr>
          <a:xfrm>
            <a:off x="685800" y="2339763"/>
            <a:ext cx="2526600" cy="592500"/>
          </a:xfrm>
          <a:prstGeom prst="roundRect">
            <a:avLst>
              <a:gd name="adj" fmla="val 16667"/>
            </a:avLst>
          </a:prstGeom>
          <a:solidFill>
            <a:srgbClr val="1443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"/>
          <p:cNvSpPr txBox="1"/>
          <p:nvPr/>
        </p:nvSpPr>
        <p:spPr>
          <a:xfrm>
            <a:off x="156750" y="3075050"/>
            <a:ext cx="3465000" cy="28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Acciones de capacitación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Asesorías en gestión de riesgos laborales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Evaluaciones ambientales de los factores de riesgo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Investigación de accidentes graves y fatales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"/>
          <p:cNvSpPr txBox="1"/>
          <p:nvPr/>
        </p:nvSpPr>
        <p:spPr>
          <a:xfrm>
            <a:off x="4262025" y="2998850"/>
            <a:ext cx="37860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Atención de pacientes con una oferta de 270 Convenios con  prestadores médicos, </a:t>
            </a: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que abarcan la red pública de salud y atención en clínicas privadas.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900" b="0" i="0" u="none" strike="noStrike" cap="none">
                <a:solidFill>
                  <a:srgbClr val="475156"/>
                </a:solidFill>
                <a:latin typeface="Lato"/>
                <a:ea typeface="Lato"/>
                <a:cs typeface="Lato"/>
                <a:sym typeface="Lato"/>
              </a:rPr>
              <a:t>Reeducación laboral de trabajadores accidentados y enfermos laborales. </a:t>
            </a:r>
            <a:br>
              <a:rPr lang="es-CL" sz="1900" b="0" i="0" u="none" strike="noStrike" cap="none">
                <a:solidFill>
                  <a:srgbClr val="47515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-CL" sz="1900" b="0" i="0" u="none" strike="noStrike" cap="none">
                <a:solidFill>
                  <a:srgbClr val="475156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s-CL" sz="1900" b="0" i="0" u="none" strike="noStrike" cap="none">
                <a:solidFill>
                  <a:srgbClr val="47515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Tratamiento para accidentes y enfermedades laborales.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3"/>
          <p:cNvSpPr txBox="1"/>
          <p:nvPr/>
        </p:nvSpPr>
        <p:spPr>
          <a:xfrm>
            <a:off x="8568325" y="3108775"/>
            <a:ext cx="3684900" cy="30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Subsidio de Incapacidad Laboral (SIL), indemnización por accidente y enfermedad laboral </a:t>
            </a:r>
            <a:b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Pensión por invalidez laboral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19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Pensión por sobrevivencia, entre otras.</a:t>
            </a:r>
            <a:endParaRPr sz="19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3" name="Google Shape;303;p3"/>
          <p:cNvCxnSpPr/>
          <p:nvPr/>
        </p:nvCxnSpPr>
        <p:spPr>
          <a:xfrm flipH="1">
            <a:off x="3739950" y="3180125"/>
            <a:ext cx="17400" cy="3611400"/>
          </a:xfrm>
          <a:prstGeom prst="straightConnector1">
            <a:avLst/>
          </a:prstGeom>
          <a:noFill/>
          <a:ln w="19050" cap="flat" cmpd="sng">
            <a:solidFill>
              <a:srgbClr val="E2530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4" name="Google Shape;304;p3"/>
          <p:cNvCxnSpPr/>
          <p:nvPr/>
        </p:nvCxnSpPr>
        <p:spPr>
          <a:xfrm>
            <a:off x="8131400" y="3184975"/>
            <a:ext cx="34800" cy="3541800"/>
          </a:xfrm>
          <a:prstGeom prst="straightConnector1">
            <a:avLst/>
          </a:prstGeom>
          <a:noFill/>
          <a:ln w="19050" cap="flat" cmpd="sng">
            <a:solidFill>
              <a:srgbClr val="E2530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5" name="Google Shape;305;p3"/>
          <p:cNvSpPr txBox="1"/>
          <p:nvPr/>
        </p:nvSpPr>
        <p:spPr>
          <a:xfrm>
            <a:off x="284500" y="211475"/>
            <a:ext cx="71034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44382"/>
                </a:solidFill>
                <a:latin typeface="Arial"/>
                <a:ea typeface="Arial"/>
                <a:cs typeface="Arial"/>
                <a:sym typeface="Arial"/>
              </a:rPr>
              <a:t>PRESTACIONES QUE ENTREGAMOS</a:t>
            </a: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"/>
          <p:cNvSpPr/>
          <p:nvPr/>
        </p:nvSpPr>
        <p:spPr>
          <a:xfrm>
            <a:off x="249488" y="45335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"/>
          <p:cNvSpPr/>
          <p:nvPr/>
        </p:nvSpPr>
        <p:spPr>
          <a:xfrm>
            <a:off x="249488" y="50826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"/>
          <p:cNvSpPr/>
          <p:nvPr/>
        </p:nvSpPr>
        <p:spPr>
          <a:xfrm>
            <a:off x="8282613" y="32563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"/>
          <p:cNvSpPr/>
          <p:nvPr/>
        </p:nvSpPr>
        <p:spPr>
          <a:xfrm>
            <a:off x="249488" y="37568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"/>
          <p:cNvSpPr/>
          <p:nvPr/>
        </p:nvSpPr>
        <p:spPr>
          <a:xfrm>
            <a:off x="8282613" y="455563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"/>
          <p:cNvSpPr/>
          <p:nvPr/>
        </p:nvSpPr>
        <p:spPr>
          <a:xfrm>
            <a:off x="8282613" y="52073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"/>
          <p:cNvSpPr/>
          <p:nvPr/>
        </p:nvSpPr>
        <p:spPr>
          <a:xfrm>
            <a:off x="3875538" y="31051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"/>
          <p:cNvSpPr/>
          <p:nvPr/>
        </p:nvSpPr>
        <p:spPr>
          <a:xfrm>
            <a:off x="3896525" y="48364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"/>
          <p:cNvSpPr/>
          <p:nvPr/>
        </p:nvSpPr>
        <p:spPr>
          <a:xfrm>
            <a:off x="3896525" y="60131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"/>
          <p:cNvSpPr/>
          <p:nvPr/>
        </p:nvSpPr>
        <p:spPr>
          <a:xfrm>
            <a:off x="249488" y="32575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"/>
          <p:cNvSpPr txBox="1"/>
          <p:nvPr/>
        </p:nvSpPr>
        <p:spPr>
          <a:xfrm>
            <a:off x="696800" y="2417013"/>
            <a:ext cx="2526600" cy="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Prestaciones Preventivas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"/>
          <p:cNvSpPr txBox="1"/>
          <p:nvPr/>
        </p:nvSpPr>
        <p:spPr>
          <a:xfrm>
            <a:off x="4672625" y="2339763"/>
            <a:ext cx="25266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Prestaciones Médicas 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 Salud Laboral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"/>
          <p:cNvSpPr txBox="1"/>
          <p:nvPr/>
        </p:nvSpPr>
        <p:spPr>
          <a:xfrm>
            <a:off x="8836375" y="2430963"/>
            <a:ext cx="25266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Prestaciones Económicas</a:t>
            </a:r>
            <a:endParaRPr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2275" y="1048338"/>
            <a:ext cx="1234800" cy="12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8527" y="1048338"/>
            <a:ext cx="1234800" cy="12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1838" y="1048338"/>
            <a:ext cx="1234800" cy="12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77a7c30e5a_0_191"/>
          <p:cNvSpPr txBox="1"/>
          <p:nvPr/>
        </p:nvSpPr>
        <p:spPr>
          <a:xfrm>
            <a:off x="1295400" y="3281825"/>
            <a:ext cx="1974300" cy="14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rgbClr val="475156"/>
                </a:solidFill>
                <a:latin typeface="Lato"/>
                <a:ea typeface="Lato"/>
                <a:cs typeface="Lato"/>
                <a:sym typeface="Lato"/>
              </a:rPr>
              <a:t>Tipos de</a:t>
            </a:r>
            <a:endParaRPr sz="2600" b="1" i="0" u="none" strike="noStrike" cap="none">
              <a:solidFill>
                <a:srgbClr val="47515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rgbClr val="475156"/>
                </a:solidFill>
                <a:latin typeface="Lato"/>
                <a:ea typeface="Lato"/>
                <a:cs typeface="Lato"/>
                <a:sym typeface="Lato"/>
              </a:rPr>
              <a:t> Denuncias</a:t>
            </a:r>
            <a:endParaRPr sz="2600" b="1" i="0" u="none" strike="noStrike" cap="none">
              <a:solidFill>
                <a:srgbClr val="475156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rgbClr val="475156"/>
                </a:solidFill>
                <a:latin typeface="Lato"/>
                <a:ea typeface="Lato"/>
                <a:cs typeface="Lato"/>
                <a:sym typeface="Lato"/>
              </a:rPr>
              <a:t>Calificadas</a:t>
            </a:r>
            <a:endParaRPr sz="2600" b="1" i="0" u="none" strike="noStrike" cap="none">
              <a:solidFill>
                <a:srgbClr val="47515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3" name="Google Shape;733;g77a7c30e5a_0_191"/>
          <p:cNvSpPr/>
          <p:nvPr/>
        </p:nvSpPr>
        <p:spPr>
          <a:xfrm rot="5400000">
            <a:off x="3297875" y="3583246"/>
            <a:ext cx="1436100" cy="935100"/>
          </a:xfrm>
          <a:prstGeom prst="triangle">
            <a:avLst>
              <a:gd name="adj" fmla="val 50000"/>
            </a:avLst>
          </a:prstGeom>
          <a:solidFill>
            <a:srgbClr val="E2530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g77a7c30e5a_0_191"/>
          <p:cNvSpPr txBox="1"/>
          <p:nvPr/>
        </p:nvSpPr>
        <p:spPr>
          <a:xfrm>
            <a:off x="649600" y="1044150"/>
            <a:ext cx="9768900" cy="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000" b="1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Total de denuncias recibidas el 2020: El Instituto recibió 41.870 denuncias,</a:t>
            </a:r>
            <a:r>
              <a:rPr lang="es-CL" sz="20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las que representan un aumento del 70% respecto del año anterior.</a:t>
            </a:r>
            <a:endParaRPr sz="2000" b="0" i="0" u="none" strike="noStrike" cap="none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5" name="Google Shape;735;g77a7c30e5a_0_191"/>
          <p:cNvSpPr txBox="1"/>
          <p:nvPr/>
        </p:nvSpPr>
        <p:spPr>
          <a:xfrm>
            <a:off x="428625" y="6133920"/>
            <a:ext cx="45714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CL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Fuente: Unidad de Estudios y estadísticas,  sistema SPM al 19/02/2020 ISL.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g77a7c30e5a_0_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g77a7c30e5a_0_1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g77a7c30e5a_0_191"/>
          <p:cNvSpPr txBox="1"/>
          <p:nvPr/>
        </p:nvSpPr>
        <p:spPr>
          <a:xfrm>
            <a:off x="284500" y="211475"/>
            <a:ext cx="103026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PRESTACIONES MÉDICAS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g77a7c30e5a_0_191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77a7c30e5a_0_191"/>
          <p:cNvSpPr/>
          <p:nvPr/>
        </p:nvSpPr>
        <p:spPr>
          <a:xfrm>
            <a:off x="6599775" y="3236450"/>
            <a:ext cx="1552575" cy="1949200"/>
          </a:xfrm>
          <a:prstGeom prst="flowChartOffpageConnector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g77a7c30e5a_0_191"/>
          <p:cNvSpPr/>
          <p:nvPr/>
        </p:nvSpPr>
        <p:spPr>
          <a:xfrm>
            <a:off x="8310200" y="3236450"/>
            <a:ext cx="1552575" cy="1949200"/>
          </a:xfrm>
          <a:prstGeom prst="flowChartOffpageConnector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g77a7c30e5a_0_191"/>
          <p:cNvSpPr/>
          <p:nvPr/>
        </p:nvSpPr>
        <p:spPr>
          <a:xfrm>
            <a:off x="4896700" y="3236450"/>
            <a:ext cx="1567000" cy="1949200"/>
          </a:xfrm>
          <a:prstGeom prst="flowChartOffpageConnector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g77a7c30e5a_0_191"/>
          <p:cNvSpPr txBox="1"/>
          <p:nvPr/>
        </p:nvSpPr>
        <p:spPr>
          <a:xfrm>
            <a:off x="6740063" y="343604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3.865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4" name="Google Shape;744;g77a7c30e5a_0_191"/>
          <p:cNvSpPr txBox="1"/>
          <p:nvPr/>
        </p:nvSpPr>
        <p:spPr>
          <a:xfrm>
            <a:off x="8312375" y="343604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24.455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5" name="Google Shape;745;g77a7c30e5a_0_191"/>
          <p:cNvSpPr txBox="1"/>
          <p:nvPr/>
        </p:nvSpPr>
        <p:spPr>
          <a:xfrm>
            <a:off x="4838350" y="3770125"/>
            <a:ext cx="16653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CORRESPONDEN A ACCIDENTES DEL TRABAJO</a:t>
            </a: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6" name="Google Shape;746;g77a7c30e5a_0_191"/>
          <p:cNvSpPr txBox="1"/>
          <p:nvPr/>
        </p:nvSpPr>
        <p:spPr>
          <a:xfrm>
            <a:off x="6599813" y="3785975"/>
            <a:ext cx="15525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CORRESPONDEN A ACCIDENTES DE TRAYECTO</a:t>
            </a:r>
            <a:endParaRPr sz="12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7" name="Google Shape;747;g77a7c30e5a_0_191"/>
          <p:cNvSpPr txBox="1"/>
          <p:nvPr/>
        </p:nvSpPr>
        <p:spPr>
          <a:xfrm>
            <a:off x="8318500" y="3756350"/>
            <a:ext cx="14898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CORRESPONDEN A ENFERMEDADES PROFESIONALES</a:t>
            </a:r>
            <a:endParaRPr sz="12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8" name="Google Shape;748;g77a7c30e5a_0_191"/>
          <p:cNvSpPr txBox="1"/>
          <p:nvPr/>
        </p:nvSpPr>
        <p:spPr>
          <a:xfrm>
            <a:off x="5034999" y="343604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13.550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9" name="Google Shape;749;g77a7c30e5a_0_191"/>
          <p:cNvSpPr/>
          <p:nvPr/>
        </p:nvSpPr>
        <p:spPr>
          <a:xfrm>
            <a:off x="5419300" y="5418998"/>
            <a:ext cx="3631200" cy="672300"/>
          </a:xfrm>
          <a:prstGeom prst="roundRect">
            <a:avLst>
              <a:gd name="adj" fmla="val 16667"/>
            </a:avLst>
          </a:prstGeom>
          <a:solidFill>
            <a:srgbClr val="1D70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g77a7c30e5a_0_191"/>
          <p:cNvSpPr txBox="1"/>
          <p:nvPr/>
        </p:nvSpPr>
        <p:spPr>
          <a:xfrm>
            <a:off x="5329900" y="5436950"/>
            <a:ext cx="381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-CL" sz="3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s-CL" sz="3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otal: </a:t>
            </a:r>
            <a:r>
              <a:rPr lang="es-CL" sz="3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41.870</a:t>
            </a:r>
            <a:endParaRPr sz="9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1" name="Google Shape;751;g77a7c30e5a_0_1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4803" y="2093773"/>
            <a:ext cx="919537" cy="104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g77a7c30e5a_0_1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7195" y="2150994"/>
            <a:ext cx="751905" cy="98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77a7c30e5a_0_1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7858" y="2093773"/>
            <a:ext cx="1141333" cy="1046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77a7c30e5a_0_286"/>
          <p:cNvSpPr txBox="1"/>
          <p:nvPr/>
        </p:nvSpPr>
        <p:spPr>
          <a:xfrm>
            <a:off x="1205400" y="1447075"/>
            <a:ext cx="9781200" cy="44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Se canceló un promedio mensual de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9.808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pensiones en régimen por un monto de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M$19.848.152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. En relación con 2019 se observa una disminución de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3,7% y 2,0%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en número y monto, respectivamente. </a:t>
            </a:r>
            <a:endParaRPr sz="2000" b="1" i="0" u="none" strike="noStrike" cap="none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1" i="0" u="none" strike="noStrike" cap="none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Se otorgaron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527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beneficios económicos por concepto de indemnizaciones y pensiones,  lo que representa un aumento del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2,5%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más en comparación al año 2019. </a:t>
            </a:r>
            <a:endParaRPr sz="2000" b="1" i="0" u="none" strike="noStrike" cap="none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1" i="0" u="none" strike="noStrike" cap="none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Se cancelaron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49.464 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Subsidios de Incapacidad Laboral para trabajadores de empresas privadas, servicios públicos e independientes, por un monto de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M$15.340.023.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En relación al año 2019, los subsidios y montos aumentaron en un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42% y 50,6%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en número y monto respectivamente.</a:t>
            </a:r>
            <a:endParaRPr sz="2000" b="0" i="0" u="none" strike="noStrike" cap="none">
              <a:solidFill>
                <a:srgbClr val="222222"/>
              </a:solidFill>
              <a:highlight>
                <a:srgbClr val="00FF00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0" name="Google Shape;760;g77a7c30e5a_0_286"/>
          <p:cNvSpPr/>
          <p:nvPr/>
        </p:nvSpPr>
        <p:spPr>
          <a:xfrm>
            <a:off x="870490" y="1590585"/>
            <a:ext cx="251370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g77a7c30e5a_0_286"/>
          <p:cNvSpPr/>
          <p:nvPr/>
        </p:nvSpPr>
        <p:spPr>
          <a:xfrm>
            <a:off x="870490" y="2780072"/>
            <a:ext cx="251370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g77a7c30e5a_0_286"/>
          <p:cNvSpPr/>
          <p:nvPr/>
        </p:nvSpPr>
        <p:spPr>
          <a:xfrm>
            <a:off x="870490" y="3740960"/>
            <a:ext cx="251370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3" name="Google Shape;763;g77a7c30e5a_0_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g77a7c30e5a_0_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g77a7c30e5a_0_286"/>
          <p:cNvSpPr txBox="1"/>
          <p:nvPr/>
        </p:nvSpPr>
        <p:spPr>
          <a:xfrm>
            <a:off x="284500" y="211475"/>
            <a:ext cx="103026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PRESTACIONES ECONÓMICAS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77a7c30e5a_0_286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77a7c30e5a_0_1186"/>
          <p:cNvSpPr txBox="1"/>
          <p:nvPr/>
        </p:nvSpPr>
        <p:spPr>
          <a:xfrm>
            <a:off x="609600" y="1295808"/>
            <a:ext cx="51303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Pensiones en Régimen por Tipo 2020</a:t>
            </a:r>
            <a:endParaRPr sz="18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3" name="Google Shape;773;g77a7c30e5a_0_1186"/>
          <p:cNvCxnSpPr/>
          <p:nvPr/>
        </p:nvCxnSpPr>
        <p:spPr>
          <a:xfrm>
            <a:off x="519850" y="1811000"/>
            <a:ext cx="5094300" cy="0"/>
          </a:xfrm>
          <a:prstGeom prst="straightConnector1">
            <a:avLst/>
          </a:prstGeom>
          <a:noFill/>
          <a:ln w="19050" cap="flat" cmpd="sng">
            <a:solidFill>
              <a:srgbClr val="E2530E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774" name="Google Shape;774;g77a7c30e5a_0_1186"/>
          <p:cNvSpPr txBox="1"/>
          <p:nvPr/>
        </p:nvSpPr>
        <p:spPr>
          <a:xfrm>
            <a:off x="5979775" y="1244550"/>
            <a:ext cx="56571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Pensiones por Incapacidad Laboral 2015 -2020</a:t>
            </a:r>
            <a:endParaRPr sz="18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5" name="Google Shape;775;g77a7c30e5a_0_1186"/>
          <p:cNvCxnSpPr/>
          <p:nvPr/>
        </p:nvCxnSpPr>
        <p:spPr>
          <a:xfrm>
            <a:off x="6688400" y="1811000"/>
            <a:ext cx="5094300" cy="0"/>
          </a:xfrm>
          <a:prstGeom prst="straightConnector1">
            <a:avLst/>
          </a:prstGeom>
          <a:noFill/>
          <a:ln w="19050" cap="flat" cmpd="sng">
            <a:solidFill>
              <a:srgbClr val="E2530E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776" name="Google Shape;776;g77a7c30e5a_0_1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g77a7c30e5a_0_1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g77a7c30e5a_0_1186"/>
          <p:cNvSpPr txBox="1"/>
          <p:nvPr/>
        </p:nvSpPr>
        <p:spPr>
          <a:xfrm>
            <a:off x="284500" y="211475"/>
            <a:ext cx="103026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PRESTACIONES ECONÓMICAS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77a7c30e5a_0_1186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g77a7c30e5a_0_11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" y="2319462"/>
            <a:ext cx="4649150" cy="3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g77a7c30e5a_0_11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3590" y="2524825"/>
            <a:ext cx="6009311" cy="3490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85a59e2256_2_101"/>
          <p:cNvSpPr txBox="1"/>
          <p:nvPr/>
        </p:nvSpPr>
        <p:spPr>
          <a:xfrm>
            <a:off x="695075" y="1151351"/>
            <a:ext cx="103701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El presupuesto ejecutado al 31 de diciembre 2020 fue de M$120.975.641</a:t>
            </a:r>
            <a:endParaRPr sz="23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87" name="Google Shape;787;g85a59e2256_2_101"/>
          <p:cNvCxnSpPr/>
          <p:nvPr/>
        </p:nvCxnSpPr>
        <p:spPr>
          <a:xfrm>
            <a:off x="3154900" y="5556300"/>
            <a:ext cx="0" cy="931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8" name="Google Shape;788;g85a59e2256_2_101"/>
          <p:cNvSpPr/>
          <p:nvPr/>
        </p:nvSpPr>
        <p:spPr>
          <a:xfrm>
            <a:off x="934788" y="22734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g85a59e2256_2_101"/>
          <p:cNvSpPr/>
          <p:nvPr/>
        </p:nvSpPr>
        <p:spPr>
          <a:xfrm>
            <a:off x="934788" y="32703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g85a59e2256_2_101"/>
          <p:cNvSpPr/>
          <p:nvPr/>
        </p:nvSpPr>
        <p:spPr>
          <a:xfrm>
            <a:off x="934788" y="4188423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1" name="Google Shape;791;g85a59e2256_2_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2596" y="2871851"/>
            <a:ext cx="4599405" cy="398615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85a59e2256_2_101"/>
          <p:cNvSpPr txBox="1"/>
          <p:nvPr/>
        </p:nvSpPr>
        <p:spPr>
          <a:xfrm>
            <a:off x="1311975" y="2162125"/>
            <a:ext cx="6073200" cy="42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1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M$45.539.089 </a:t>
            </a:r>
            <a:r>
              <a:rPr lang="es-CL" sz="2000" b="0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en Prestaciones Económicas, </a:t>
            </a:r>
            <a:r>
              <a:rPr lang="es-CL" sz="2000" b="1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38%</a:t>
            </a:r>
            <a:r>
              <a:rPr lang="es-CL" sz="2000" b="0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del total del presupuesto </a:t>
            </a:r>
            <a:r>
              <a:rPr lang="es-CL" sz="2000" b="0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ejecutado</a:t>
            </a:r>
            <a:r>
              <a:rPr lang="es-CL" sz="2000" b="0" i="0" u="none" strike="noStrike" cap="none">
                <a:solidFill>
                  <a:srgbClr val="222222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2000" b="0" i="0" u="none" strike="noStrike" cap="none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M$36.505.191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 en pago de las atenciones médicas curativas, 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30%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del total del presupuesto ejecutado.</a:t>
            </a:r>
            <a:b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2000" b="0" i="0" u="none" strike="noStrike" cap="none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M$11.938.098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en 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Prestaciones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Preventivas (que incluye el gasto en personal operativo de prevención y los valores traspasados al Ministerio de Salud vía transferencias). </a:t>
            </a:r>
            <a:r>
              <a:rPr lang="es-CL" sz="2000" b="1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10 %</a:t>
            </a:r>
            <a:r>
              <a:rPr lang="es-CL" sz="2000" b="0" i="0" u="none" strike="noStrike" cap="none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del total del presupuesto ejecutado. </a:t>
            </a:r>
            <a:endParaRPr sz="2000" b="0" i="0" u="none" strike="noStrike" cap="none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93" name="Google Shape;793;g85a59e2256_2_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85a59e2256_2_1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g85a59e2256_2_101"/>
          <p:cNvSpPr txBox="1"/>
          <p:nvPr/>
        </p:nvSpPr>
        <p:spPr>
          <a:xfrm>
            <a:off x="284500" y="211475"/>
            <a:ext cx="103026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PRESUPUESTO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g85a59e2256_2_101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85a59e2256_2_113"/>
          <p:cNvSpPr txBox="1"/>
          <p:nvPr/>
        </p:nvSpPr>
        <p:spPr>
          <a:xfrm>
            <a:off x="735272" y="1112420"/>
            <a:ext cx="10370100" cy="3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0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El presupuesto ejecutado al 31 de diciembre 2020 fue de M$120.975.641 </a:t>
            </a:r>
            <a:endParaRPr sz="2000" b="1" i="0" u="none" strike="noStrike" cap="none">
              <a:solidFill>
                <a:srgbClr val="000000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M$14.145.327 en Inversión Financiera, 12% del total del presupuesto. </a:t>
            </a:r>
            <a:b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M$11.827.391  en Gastos Administración, 10 % del total del presupuesto. 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M$1.020.045 en Concurrencias, 1% del total del presupuesto.</a:t>
            </a:r>
            <a:endParaRPr sz="20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93700" marR="0" lvl="0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2" name="Google Shape;802;g85a59e2256_2_113"/>
          <p:cNvSpPr txBox="1"/>
          <p:nvPr/>
        </p:nvSpPr>
        <p:spPr>
          <a:xfrm>
            <a:off x="10069300" y="3364051"/>
            <a:ext cx="1618800" cy="10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CL" sz="1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LOGRAMOS UN AUMENTO HISTÓRICO DEL ORDEN DE UN 22,7% POR CIENTO</a:t>
            </a: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3" name="Google Shape;803;g85a59e2256_2_113"/>
          <p:cNvCxnSpPr/>
          <p:nvPr/>
        </p:nvCxnSpPr>
        <p:spPr>
          <a:xfrm>
            <a:off x="3154900" y="5556300"/>
            <a:ext cx="0" cy="931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4" name="Google Shape;804;g85a59e2256_2_113"/>
          <p:cNvSpPr/>
          <p:nvPr/>
        </p:nvSpPr>
        <p:spPr>
          <a:xfrm>
            <a:off x="858588" y="2084835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g85a59e2256_2_113"/>
          <p:cNvSpPr/>
          <p:nvPr/>
        </p:nvSpPr>
        <p:spPr>
          <a:xfrm>
            <a:off x="858588" y="271946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g85a59e2256_2_113"/>
          <p:cNvSpPr/>
          <p:nvPr/>
        </p:nvSpPr>
        <p:spPr>
          <a:xfrm>
            <a:off x="858588" y="33254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7" name="Google Shape;807;g85a59e2256_2_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5921" y="2871851"/>
            <a:ext cx="4599405" cy="398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85a59e2256_2_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85a59e2256_2_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g85a59e2256_2_113"/>
          <p:cNvSpPr txBox="1"/>
          <p:nvPr/>
        </p:nvSpPr>
        <p:spPr>
          <a:xfrm>
            <a:off x="284500" y="211475"/>
            <a:ext cx="103026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PRESUPUESTO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g85a59e2256_2_113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gd8451d551a_0_6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8"/>
            <a:ext cx="121919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gd8451d551a_0_684"/>
          <p:cNvSpPr txBox="1"/>
          <p:nvPr/>
        </p:nvSpPr>
        <p:spPr>
          <a:xfrm>
            <a:off x="1882500" y="3013500"/>
            <a:ext cx="8427000" cy="861900"/>
          </a:xfrm>
          <a:prstGeom prst="rect">
            <a:avLst/>
          </a:prstGeom>
          <a:noFill/>
          <a:ln>
            <a:noFill/>
          </a:ln>
          <a:effectLst>
            <a:outerShdw blurRad="57150" dist="47625" dir="726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CL" sz="50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PRINCIPALES HITOS 2021</a:t>
            </a:r>
            <a:endParaRPr sz="50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d8451d551a_0_688"/>
          <p:cNvSpPr txBox="1"/>
          <p:nvPr/>
        </p:nvSpPr>
        <p:spPr>
          <a:xfrm>
            <a:off x="5342224" y="1777450"/>
            <a:ext cx="59475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Sistema de atención directo en Unidad que potencie la efectividad de los tratamientos clínicos y permita llevar en forma adecuada el pronunciamiento de los días asociados a los diagnósticos médicos de una licencia laboral (nuevas funciones del ISL, DS 46)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Seguimiento de pacientes según niveles de complejidad. real, a través de videollamada, resguardando la salud de clientes y usuarios del ISL.</a:t>
            </a:r>
            <a:endParaRPr sz="21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3" name="Google Shape;823;gd8451d551a_0_6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475" y="1758625"/>
            <a:ext cx="3663075" cy="36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gd8451d551a_0_6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gd8451d551a_0_6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d8451d551a_0_6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gd8451d551a_0_688"/>
          <p:cNvSpPr txBox="1"/>
          <p:nvPr/>
        </p:nvSpPr>
        <p:spPr>
          <a:xfrm>
            <a:off x="284500" y="211475"/>
            <a:ext cx="10302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435"/>
              </a:buClr>
              <a:buSzPts val="4000"/>
              <a:buFont typeface="Arial"/>
              <a:buAutoNum type="arabicPeriod"/>
            </a:pP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Implementación de Contraloría Médica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gd8451d551a_0_688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gd8451d551a_0_688"/>
          <p:cNvSpPr/>
          <p:nvPr/>
        </p:nvSpPr>
        <p:spPr>
          <a:xfrm>
            <a:off x="5025763" y="18250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gd8451d551a_0_688"/>
          <p:cNvSpPr/>
          <p:nvPr/>
        </p:nvSpPr>
        <p:spPr>
          <a:xfrm>
            <a:off x="5025763" y="4094098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d8451d551a_0_699"/>
          <p:cNvSpPr/>
          <p:nvPr/>
        </p:nvSpPr>
        <p:spPr>
          <a:xfrm>
            <a:off x="-5198300" y="515227"/>
            <a:ext cx="9821100" cy="782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gd8451d551a_0_699"/>
          <p:cNvSpPr txBox="1"/>
          <p:nvPr/>
        </p:nvSpPr>
        <p:spPr>
          <a:xfrm>
            <a:off x="575343" y="660275"/>
            <a:ext cx="355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Mejoras y beneficios: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d8451d551a_0_699"/>
          <p:cNvSpPr txBox="1"/>
          <p:nvPr/>
        </p:nvSpPr>
        <p:spPr>
          <a:xfrm>
            <a:off x="1529475" y="2171700"/>
            <a:ext cx="86082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Control de días perdidos de las licencias médicas de pacientes mediante acciones de pertinencia potenciando calidad del seguimiento médico y eficiencia en el gasto.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Uniformidad de criterios en el control de los tratamientos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Acercar las decisiones clínicas al lugar donde ocurre el siniestro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Contar con una estructura adecuada para la tramitación íntegra de las licencias médicas.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8" name="Google Shape;838;gd8451d551a_0_699"/>
          <p:cNvSpPr txBox="1"/>
          <p:nvPr/>
        </p:nvSpPr>
        <p:spPr>
          <a:xfrm>
            <a:off x="-6443922" y="3492500"/>
            <a:ext cx="416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de productividad en un 30%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9" name="Google Shape;839;gd8451d551a_0_6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gd8451d551a_0_6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gd8451d551a_0_6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gd8451d551a_0_699"/>
          <p:cNvSpPr/>
          <p:nvPr/>
        </p:nvSpPr>
        <p:spPr>
          <a:xfrm>
            <a:off x="1202488" y="22375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gd8451d551a_0_699"/>
          <p:cNvSpPr/>
          <p:nvPr/>
        </p:nvSpPr>
        <p:spPr>
          <a:xfrm>
            <a:off x="1202488" y="34401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gd8451d551a_0_699"/>
          <p:cNvSpPr/>
          <p:nvPr/>
        </p:nvSpPr>
        <p:spPr>
          <a:xfrm>
            <a:off x="1202488" y="407060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gd8451d551a_0_699"/>
          <p:cNvSpPr/>
          <p:nvPr/>
        </p:nvSpPr>
        <p:spPr>
          <a:xfrm>
            <a:off x="1202488" y="46879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d8451d551a_0_711"/>
          <p:cNvSpPr/>
          <p:nvPr/>
        </p:nvSpPr>
        <p:spPr>
          <a:xfrm>
            <a:off x="-2712276" y="601784"/>
            <a:ext cx="9821100" cy="10098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gd8451d551a_0_711"/>
          <p:cNvSpPr txBox="1"/>
          <p:nvPr/>
        </p:nvSpPr>
        <p:spPr>
          <a:xfrm>
            <a:off x="575347" y="660275"/>
            <a:ext cx="6797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Ejes de Gestión para una mayor eficiencia de las prestaciones médicas: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gd8451d551a_0_711"/>
          <p:cNvSpPr txBox="1"/>
          <p:nvPr/>
        </p:nvSpPr>
        <p:spPr>
          <a:xfrm>
            <a:off x="1529475" y="2171700"/>
            <a:ext cx="101307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Eficiencia en la contraloría y seguimiento médico</a:t>
            </a:r>
            <a:endParaRPr sz="2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Seguimiento y asistencias en eventos traumáticos</a:t>
            </a:r>
            <a:endParaRPr sz="2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Programación de licitaciones de prestaciones médicas eficientes y competitivas</a:t>
            </a:r>
            <a:endParaRPr sz="2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Procedimiento sistemático de revisión de cuentas médicas</a:t>
            </a:r>
            <a:endParaRPr sz="2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Mejora en tiempos de calificación de origen</a:t>
            </a:r>
            <a:endParaRPr sz="2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3" name="Google Shape;853;gd8451d551a_0_711"/>
          <p:cNvSpPr txBox="1"/>
          <p:nvPr/>
        </p:nvSpPr>
        <p:spPr>
          <a:xfrm>
            <a:off x="-6443922" y="3492500"/>
            <a:ext cx="416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Aumento de productividad en un 30%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4" name="Google Shape;854;gd8451d551a_0_7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gd8451d551a_0_7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gd8451d551a_0_7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gd8451d551a_0_711"/>
          <p:cNvSpPr/>
          <p:nvPr/>
        </p:nvSpPr>
        <p:spPr>
          <a:xfrm>
            <a:off x="1202488" y="22375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gd8451d551a_0_711"/>
          <p:cNvSpPr/>
          <p:nvPr/>
        </p:nvSpPr>
        <p:spPr>
          <a:xfrm>
            <a:off x="1202488" y="29543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gd8451d551a_0_711"/>
          <p:cNvSpPr/>
          <p:nvPr/>
        </p:nvSpPr>
        <p:spPr>
          <a:xfrm>
            <a:off x="1202488" y="358483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d8451d551a_0_711"/>
          <p:cNvSpPr/>
          <p:nvPr/>
        </p:nvSpPr>
        <p:spPr>
          <a:xfrm>
            <a:off x="1202488" y="427837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gd8451d551a_0_711"/>
          <p:cNvSpPr/>
          <p:nvPr/>
        </p:nvSpPr>
        <p:spPr>
          <a:xfrm>
            <a:off x="1202488" y="49421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d8451d551a_0_741"/>
          <p:cNvSpPr txBox="1"/>
          <p:nvPr/>
        </p:nvSpPr>
        <p:spPr>
          <a:xfrm>
            <a:off x="1627575" y="1932700"/>
            <a:ext cx="6463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Surge con el propósito de mejorar sistemáticamente la calidad en la atención de entregar un mejor servicio en la etapa posterior a sufrir un accidente o enfermedad profesional.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Entrega solución integral en salud desde el punto de vista social y emocional de un accidente de trabajo o enfermedad profesional. </a:t>
            </a:r>
            <a:endParaRPr sz="2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67" name="Google Shape;867;gd8451d551a_0_7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d8451d551a_0_741"/>
          <p:cNvPicPr preferRelativeResize="0"/>
          <p:nvPr/>
        </p:nvPicPr>
        <p:blipFill rotWithShape="1">
          <a:blip r:embed="rId4">
            <a:alphaModFix/>
          </a:blip>
          <a:srcRect l="25104" r="20780"/>
          <a:stretch/>
        </p:blipFill>
        <p:spPr>
          <a:xfrm>
            <a:off x="9001450" y="0"/>
            <a:ext cx="319055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gd8451d551a_0_7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87852" y="0"/>
            <a:ext cx="705535" cy="53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gd8451d551a_0_7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45475" y="0"/>
            <a:ext cx="705525" cy="22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gd8451d551a_0_7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0691200" y="5141725"/>
            <a:ext cx="705525" cy="22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gd8451d551a_0_7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gd8451d551a_0_7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gd8451d551a_0_741"/>
          <p:cNvSpPr txBox="1"/>
          <p:nvPr/>
        </p:nvSpPr>
        <p:spPr>
          <a:xfrm>
            <a:off x="284500" y="211475"/>
            <a:ext cx="9573900" cy="10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Proyecto de Asistencia Social y acompañamiento a Clientes y Usuarios ISL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gd8451d551a_0_741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gd8451d551a_0_741"/>
          <p:cNvSpPr/>
          <p:nvPr/>
        </p:nvSpPr>
        <p:spPr>
          <a:xfrm>
            <a:off x="1202488" y="19946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gd8451d551a_0_741"/>
          <p:cNvSpPr/>
          <p:nvPr/>
        </p:nvSpPr>
        <p:spPr>
          <a:xfrm>
            <a:off x="1202488" y="34877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d8451d551a_0_122"/>
          <p:cNvSpPr/>
          <p:nvPr/>
        </p:nvSpPr>
        <p:spPr>
          <a:xfrm>
            <a:off x="-328600" y="1851725"/>
            <a:ext cx="11625300" cy="10473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d8451d551a_0_122"/>
          <p:cNvSpPr/>
          <p:nvPr/>
        </p:nvSpPr>
        <p:spPr>
          <a:xfrm>
            <a:off x="895350" y="3314700"/>
            <a:ext cx="11691900" cy="690600"/>
          </a:xfrm>
          <a:prstGeom prst="rect">
            <a:avLst/>
          </a:prstGeom>
          <a:solidFill>
            <a:srgbClr val="1D70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d8451d551a_0_122"/>
          <p:cNvSpPr/>
          <p:nvPr/>
        </p:nvSpPr>
        <p:spPr>
          <a:xfrm>
            <a:off x="895350" y="4215450"/>
            <a:ext cx="12020700" cy="690600"/>
          </a:xfrm>
          <a:prstGeom prst="rect">
            <a:avLst/>
          </a:prstGeom>
          <a:solidFill>
            <a:srgbClr val="1D70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d8451d551a_0_122"/>
          <p:cNvSpPr txBox="1"/>
          <p:nvPr/>
        </p:nvSpPr>
        <p:spPr>
          <a:xfrm>
            <a:off x="1106850" y="1910225"/>
            <a:ext cx="99783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Durante este período, el </a:t>
            </a:r>
            <a:r>
              <a:rPr lang="es-CL" sz="21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Instituto de Seguridad Laboral</a:t>
            </a:r>
            <a:r>
              <a:rPr lang="es-CL" sz="21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ha efectuado una serie de hitos nacionales y regionales, que han marcado su posicionamiento en las líneas de:</a:t>
            </a:r>
            <a:endParaRPr sz="21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AutoNum type="arabicParenR"/>
            </a:pPr>
            <a:r>
              <a:rPr lang="es-CL" sz="28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Ser un referente en </a:t>
            </a:r>
            <a:r>
              <a:rPr lang="es-CL" sz="2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Seguridad </a:t>
            </a:r>
            <a:r>
              <a:rPr lang="es-CL" sz="28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y </a:t>
            </a:r>
            <a:r>
              <a:rPr lang="es-CL" sz="2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Salud </a:t>
            </a:r>
            <a:r>
              <a:rPr lang="es-CL" sz="28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en el </a:t>
            </a:r>
            <a:r>
              <a:rPr lang="es-CL" sz="2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Trabajo</a:t>
            </a:r>
            <a:endParaRPr sz="28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8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AutoNum type="arabicParenR"/>
            </a:pPr>
            <a:r>
              <a:rPr lang="es-CL" sz="28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Consolidarse como un servicio público </a:t>
            </a:r>
            <a:r>
              <a:rPr lang="es-CL" sz="28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modern</a:t>
            </a:r>
            <a:r>
              <a:rPr lang="es-CL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gd8451d551a_0_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d8451d551a_0_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gd8451d551a_0_7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7863" y="2129263"/>
            <a:ext cx="2004800" cy="132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gd8451d551a_0_752"/>
          <p:cNvSpPr/>
          <p:nvPr/>
        </p:nvSpPr>
        <p:spPr>
          <a:xfrm>
            <a:off x="4165500" y="542975"/>
            <a:ext cx="4606500" cy="7524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gd8451d551a_0_752"/>
          <p:cNvSpPr txBox="1"/>
          <p:nvPr/>
        </p:nvSpPr>
        <p:spPr>
          <a:xfrm>
            <a:off x="4660794" y="660275"/>
            <a:ext cx="397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L"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 equipo integrado por: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gd8451d551a_0_752"/>
          <p:cNvSpPr txBox="1"/>
          <p:nvPr/>
        </p:nvSpPr>
        <p:spPr>
          <a:xfrm>
            <a:off x="4633200" y="3861800"/>
            <a:ext cx="3129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CL" sz="22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21 Asistente Sociales a largo del país </a:t>
            </a:r>
            <a:endParaRPr sz="22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6" name="Google Shape;886;gd8451d551a_0_7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gd8451d551a_0_752"/>
          <p:cNvPicPr preferRelativeResize="0"/>
          <p:nvPr/>
        </p:nvPicPr>
        <p:blipFill rotWithShape="1">
          <a:blip r:embed="rId5">
            <a:alphaModFix/>
          </a:blip>
          <a:srcRect l="50048" t="20959" r="16344" b="2152"/>
          <a:stretch/>
        </p:blipFill>
        <p:spPr>
          <a:xfrm>
            <a:off x="0" y="0"/>
            <a:ext cx="41654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gd8451d551a_0_752"/>
          <p:cNvSpPr txBox="1"/>
          <p:nvPr/>
        </p:nvSpPr>
        <p:spPr>
          <a:xfrm>
            <a:off x="8258250" y="3689800"/>
            <a:ext cx="278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2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2 Terapeutas Ocupacionales</a:t>
            </a:r>
            <a:endParaRPr sz="22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9" name="Google Shape;889;gd8451d551a_0_7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71750" y="2130450"/>
            <a:ext cx="1448500" cy="13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gd8451d551a_0_7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d8451d551a_0_7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gd8451d551a_0_7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02925" y="0"/>
            <a:ext cx="705525" cy="174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gd8451d551a_0_7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8100" y="0"/>
            <a:ext cx="705525" cy="36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gd8451d551a_0_7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09225" y="4013102"/>
            <a:ext cx="705525" cy="284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gd8451d551a_0_7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1041949" y="4470874"/>
            <a:ext cx="705500" cy="2789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gd8451d551a_0_809"/>
          <p:cNvPicPr preferRelativeResize="0"/>
          <p:nvPr/>
        </p:nvPicPr>
        <p:blipFill rotWithShape="1">
          <a:blip r:embed="rId3">
            <a:alphaModFix/>
          </a:blip>
          <a:srcRect l="8310" r="20406" b="5882"/>
          <a:stretch/>
        </p:blipFill>
        <p:spPr>
          <a:xfrm>
            <a:off x="6157775" y="546250"/>
            <a:ext cx="5998100" cy="63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gd8451d551a_0_809"/>
          <p:cNvSpPr txBox="1"/>
          <p:nvPr/>
        </p:nvSpPr>
        <p:spPr>
          <a:xfrm>
            <a:off x="842975" y="1641450"/>
            <a:ext cx="5314800" cy="3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Sitio web independiente de isl.gob.cl, que reúne toda la información en Prevención de Riesgos de utilidad para segmentos de empleadores, trabajadores, trabajadores a honorarios y Comités Paritarios.</a:t>
            </a:r>
            <a:endParaRPr sz="2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 </a:t>
            </a:r>
            <a:r>
              <a:rPr lang="es-CL" sz="21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prevencion.isl.gob.cl</a:t>
            </a:r>
            <a:r>
              <a:rPr lang="es-CL"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encontrarán material descargable, protocolos, herramientas de autoevaluación, accidentagrama, entre otra información de interés.</a:t>
            </a:r>
            <a:endParaRPr sz="2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2" name="Google Shape;902;gd8451d551a_0_8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gd8451d551a_0_8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gd8451d551a_0_8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gd8451d551a_0_809"/>
          <p:cNvSpPr txBox="1"/>
          <p:nvPr/>
        </p:nvSpPr>
        <p:spPr>
          <a:xfrm>
            <a:off x="284500" y="211475"/>
            <a:ext cx="9573900" cy="10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Sitio web Prevención de Riesgos Laborales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gd8451d551a_0_809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gd8451d551a_0_809"/>
          <p:cNvSpPr/>
          <p:nvPr/>
        </p:nvSpPr>
        <p:spPr>
          <a:xfrm>
            <a:off x="488113" y="17183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gd8451d551a_0_809"/>
          <p:cNvSpPr/>
          <p:nvPr/>
        </p:nvSpPr>
        <p:spPr>
          <a:xfrm>
            <a:off x="488113" y="368305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d8451d551a_0_933"/>
          <p:cNvSpPr txBox="1"/>
          <p:nvPr/>
        </p:nvSpPr>
        <p:spPr>
          <a:xfrm>
            <a:off x="1552300" y="1844375"/>
            <a:ext cx="6486900" cy="3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Este es el 2do. libro del Instituto de Seguridad Laboral. En esta oportunidad, la publicación reúne 12 casos de éxito en micro y pequeñas empresas de diversas regiones de Chile.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 investigación fue liderada por el Departamento de Estudios y Gestión Estratégica del ISL en conjunto con el Centro de Sistemas Públicos de la Universidad de Chile.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Los estudios de ISL contribuyen al objetivo de situarnos como referentes y actores claves en la Prevención de Riesgos, aportando a la academia y futuras investigaciones.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4" name="Google Shape;914;gd8451d551a_0_9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gd8451d551a_0_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5650" y="1768175"/>
            <a:ext cx="3452497" cy="469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gd8451d551a_0_9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gd8451d551a_0_9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gd8451d551a_0_933"/>
          <p:cNvSpPr txBox="1"/>
          <p:nvPr/>
        </p:nvSpPr>
        <p:spPr>
          <a:xfrm>
            <a:off x="284500" y="211475"/>
            <a:ext cx="9573900" cy="10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Lanzamiento libro “Conocer para Prevenir II”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gd8451d551a_0_933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gd8451d551a_0_933"/>
          <p:cNvSpPr/>
          <p:nvPr/>
        </p:nvSpPr>
        <p:spPr>
          <a:xfrm>
            <a:off x="1202488" y="18707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gd8451d551a_0_933"/>
          <p:cNvSpPr/>
          <p:nvPr/>
        </p:nvSpPr>
        <p:spPr>
          <a:xfrm>
            <a:off x="1202488" y="3225859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gd8451d551a_0_933"/>
          <p:cNvSpPr/>
          <p:nvPr/>
        </p:nvSpPr>
        <p:spPr>
          <a:xfrm>
            <a:off x="1202488" y="45420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gd8451d551a_0_9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gd8451d551a_0_944"/>
          <p:cNvSpPr txBox="1"/>
          <p:nvPr/>
        </p:nvSpPr>
        <p:spPr>
          <a:xfrm>
            <a:off x="1557325" y="1738300"/>
            <a:ext cx="83010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Canal remoto de atención en tiempo real que suma para este 2021:</a:t>
            </a:r>
            <a:endParaRPr sz="19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Las prestaciones en materias de Prevención de Riesgos, Salud y Seguridad Laboral. 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Incorpora también, de manera progresiva, el servicio de interpretación de lengua de señas y traducción del idioma creole.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Lo anterior, para brindar una atención integral e inclusiva.</a:t>
            </a:r>
            <a:endParaRPr sz="19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9" name="Google Shape;929;gd8451d551a_0_9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gd8451d551a_0_9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gd8451d551a_0_944"/>
          <p:cNvSpPr txBox="1"/>
          <p:nvPr/>
        </p:nvSpPr>
        <p:spPr>
          <a:xfrm>
            <a:off x="284500" y="211475"/>
            <a:ext cx="9573900" cy="10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Nueva Sucursal en Línea Inclusiva 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gd8451d551a_0_944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gd8451d551a_0_944"/>
          <p:cNvSpPr/>
          <p:nvPr/>
        </p:nvSpPr>
        <p:spPr>
          <a:xfrm>
            <a:off x="1202488" y="25423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gd8451d551a_0_944"/>
          <p:cNvSpPr/>
          <p:nvPr/>
        </p:nvSpPr>
        <p:spPr>
          <a:xfrm>
            <a:off x="1202488" y="34877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d8451d551a_0_954"/>
          <p:cNvSpPr txBox="1"/>
          <p:nvPr/>
        </p:nvSpPr>
        <p:spPr>
          <a:xfrm>
            <a:off x="1492025" y="1363900"/>
            <a:ext cx="7599600" cy="38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Las aventuras de </a:t>
            </a:r>
            <a:r>
              <a:rPr lang="es-CL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Descuigato 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 </a:t>
            </a:r>
            <a:r>
              <a:rPr lang="es-CL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Descuigata 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vuelven este 2021 para educarnos en Seguridad en el Trabajo. En esta oportunidad dan a conocer todo lo que NO hay que hacer en los rubros de: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 Minería 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 Forestal 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 Riesgos Eléctricos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 Exposición al sol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 Pausas Laborales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 Accidentes con herramientas cortantes 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Visita </a:t>
            </a:r>
            <a:r>
              <a:rPr lang="es-CL" sz="1800" b="1" i="0" u="sng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descuigatos.isl.gob.cl</a:t>
            </a:r>
            <a:r>
              <a:rPr lang="es-CL" sz="18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 comparte sus videos.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0" name="Google Shape;940;gd8451d551a_0_9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gd8451d551a_0_9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6875" y="4071925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gd8451d551a_0_9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1650" y="1819250"/>
            <a:ext cx="239077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gd8451d551a_0_9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gd8451d551a_0_9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gd8451d551a_0_954"/>
          <p:cNvSpPr txBox="1"/>
          <p:nvPr/>
        </p:nvSpPr>
        <p:spPr>
          <a:xfrm>
            <a:off x="284500" y="211475"/>
            <a:ext cx="41445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Descuigatos 2021</a:t>
            </a:r>
            <a:endParaRPr sz="30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gd8451d551a_0_954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gd8451d551a_0_954"/>
          <p:cNvSpPr/>
          <p:nvPr/>
        </p:nvSpPr>
        <p:spPr>
          <a:xfrm>
            <a:off x="1202488" y="13993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d8451d551a_0_977"/>
          <p:cNvSpPr txBox="1"/>
          <p:nvPr/>
        </p:nvSpPr>
        <p:spPr>
          <a:xfrm>
            <a:off x="1185875" y="1717350"/>
            <a:ext cx="10172700" cy="4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 el Marco del Protocolo de Vigilancia COVID-19 instaurado por la Seremi de Salud, el ISL dio inicio este 2021 a la Búsqueda Activa de Casos (BAC), con el objetivo de contribuir al control de la pandemia en el ámbito laboral, a través de la toma de exámenes PCR a todos/as los trabajadores/as cubiertos por el Seguro de la Ley 16.744.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Dado los requerimientos de la Seremi de Salud, desde el 22 de febrero al 5 de mayo: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Hemos recibido 408 requerimientos, ejecutando 89 Búsqueda Activa de Casos.</a:t>
            </a:r>
            <a:endParaRPr sz="18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L" sz="18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Hemos realizado 861 PCR,  con una positividad del 0,2%, </a:t>
            </a:r>
            <a:endParaRPr sz="18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Solo 2 trabajadores han dado positivo al examen, uno de ellos por caso laboral y el segundo debido a un contagio no laboral, lo que significa un control eficiente de las medidas de seguridad en nuestras empresas adheridas.</a:t>
            </a:r>
            <a:endParaRPr sz="18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1F386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1" i="0" u="none" strike="noStrike" cap="none">
              <a:solidFill>
                <a:srgbClr val="1F3864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3" name="Google Shape;953;gd8451d551a_0_9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gd8451d551a_0_9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gd8451d551a_0_977"/>
          <p:cNvSpPr txBox="1"/>
          <p:nvPr/>
        </p:nvSpPr>
        <p:spPr>
          <a:xfrm>
            <a:off x="284500" y="211475"/>
            <a:ext cx="77595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s-CL" sz="3000" b="1" i="0" u="none" strike="noStrike" cap="none">
                <a:solidFill>
                  <a:srgbClr val="E2443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s-CL" sz="30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Protocolo Vigilancia y Búsqueda Activa de Casos</a:t>
            </a:r>
            <a:endParaRPr sz="36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gd8451d551a_0_977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gd8451d551a_0_977"/>
          <p:cNvSpPr/>
          <p:nvPr/>
        </p:nvSpPr>
        <p:spPr>
          <a:xfrm>
            <a:off x="778613" y="39582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gd8451d551a_0_977"/>
          <p:cNvSpPr/>
          <p:nvPr/>
        </p:nvSpPr>
        <p:spPr>
          <a:xfrm>
            <a:off x="778613" y="45886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gd8451d551a_0_977"/>
          <p:cNvSpPr/>
          <p:nvPr/>
        </p:nvSpPr>
        <p:spPr>
          <a:xfrm>
            <a:off x="778613" y="5206022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530E"/>
        </a:soli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86f7b9ddb5_1_93"/>
          <p:cNvSpPr txBox="1">
            <a:spLocks noGrp="1"/>
          </p:cNvSpPr>
          <p:nvPr>
            <p:ph type="ctrTitle"/>
          </p:nvPr>
        </p:nvSpPr>
        <p:spPr>
          <a:xfrm>
            <a:off x="3886050" y="2790825"/>
            <a:ext cx="4419900" cy="8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500"/>
              <a:buFont typeface="Calibri"/>
              <a:buNone/>
            </a:pPr>
            <a:r>
              <a:rPr lang="es-CL" sz="5400" b="1">
                <a:solidFill>
                  <a:schemeClr val="lt1"/>
                </a:solidFill>
              </a:rPr>
              <a:t>GRACIAS</a:t>
            </a:r>
            <a:r>
              <a:rPr lang="es-CL" sz="5400" b="1">
                <a:solidFill>
                  <a:schemeClr val="dk2"/>
                </a:solidFill>
                <a:highlight>
                  <a:srgbClr val="FFFFFF"/>
                </a:highlight>
              </a:rPr>
              <a:t> </a:t>
            </a:r>
            <a:endParaRPr sz="5400">
              <a:solidFill>
                <a:schemeClr val="dk2"/>
              </a:solidFill>
              <a:highlight>
                <a:srgbClr val="FFFFFF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65" name="Google Shape;965;g86f7b9ddb5_1_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1475" y="4420175"/>
            <a:ext cx="2246950" cy="224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g86f7b9ddb5_1_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3574" y="4824375"/>
            <a:ext cx="1362225" cy="123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86f7b9ddb5_1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25" y="1067500"/>
            <a:ext cx="394325" cy="3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86f7b9ddb5_1_45"/>
          <p:cNvPicPr preferRelativeResize="0"/>
          <p:nvPr/>
        </p:nvPicPr>
        <p:blipFill rotWithShape="1">
          <a:blip r:embed="rId4">
            <a:alphaModFix/>
          </a:blip>
          <a:srcRect l="406" r="12876"/>
          <a:stretch/>
        </p:blipFill>
        <p:spPr>
          <a:xfrm>
            <a:off x="0" y="5439808"/>
            <a:ext cx="12191998" cy="149439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86f7b9ddb5_1_45"/>
          <p:cNvSpPr txBox="1"/>
          <p:nvPr/>
        </p:nvSpPr>
        <p:spPr>
          <a:xfrm>
            <a:off x="1389175" y="1123425"/>
            <a:ext cx="8863500" cy="1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Para desempeñar sus funciones y contribuir al logro de sus objetivos, el Instituto está conformado por una dotación vigente de </a:t>
            </a:r>
            <a:r>
              <a:rPr lang="es-CL" sz="17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559 funcionarios/as según calidad jurídica, siendo el 55% mujeres y el 45% hombres.  </a:t>
            </a:r>
            <a:endParaRPr sz="17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Esta dotación se encuentra organizada en una Dirección Nacional con Divisiones y Departamentos del Nivel Central, y 16 Direcciones Regionales.</a:t>
            </a:r>
            <a:endParaRPr sz="1300" b="0" i="0" u="none" strike="noStrike" cap="none">
              <a:solidFill>
                <a:srgbClr val="64697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g86f7b9ddb5_1_45"/>
          <p:cNvSpPr txBox="1"/>
          <p:nvPr/>
        </p:nvSpPr>
        <p:spPr>
          <a:xfrm>
            <a:off x="284500" y="211475"/>
            <a:ext cx="71034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44382"/>
                </a:solidFill>
                <a:latin typeface="Arial"/>
                <a:ea typeface="Arial"/>
                <a:cs typeface="Arial"/>
                <a:sym typeface="Arial"/>
              </a:rPr>
              <a:t>COMPOSICIÓN INSTITUCIONAL</a:t>
            </a: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g86f7b9ddb5_1_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86f7b9ddb5_1_45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g86f7b9ddb5_1_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86f7b9ddb5_1_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31677" y="3038000"/>
            <a:ext cx="5083824" cy="21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d4cad1b7ed_0_96"/>
          <p:cNvSpPr txBox="1"/>
          <p:nvPr/>
        </p:nvSpPr>
        <p:spPr>
          <a:xfrm>
            <a:off x="1429850" y="1374575"/>
            <a:ext cx="7264800" cy="50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Durante el 2020 el ISL brindó atención a </a:t>
            </a: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178.945 clientes y usuarios, a través de los siguientes canales: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5560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49 Sucursales Presenciales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Call Center Telefónico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Sucursal en Línea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Trámites digitales vía web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Correo único regional: canal de comunicación generado en contexto de pandemia.</a:t>
            </a:r>
            <a:endParaRPr sz="20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35560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gd4cad1b7ed_0_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8900" y="471350"/>
            <a:ext cx="1468200" cy="615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d4cad1b7ed_0_96"/>
          <p:cNvSpPr txBox="1"/>
          <p:nvPr/>
        </p:nvSpPr>
        <p:spPr>
          <a:xfrm>
            <a:off x="284500" y="211475"/>
            <a:ext cx="103026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44382"/>
                </a:solidFill>
                <a:latin typeface="Arial"/>
                <a:ea typeface="Arial"/>
                <a:cs typeface="Arial"/>
                <a:sym typeface="Arial"/>
              </a:rPr>
              <a:t>COBERTURA Y PLATAFORMAS DE ATENCIÓN</a:t>
            </a: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d4cad1b7ed_0_96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gd4cad1b7ed_0_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d4cad1b7ed_0_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d4cad1b7ed_0_96"/>
          <p:cNvSpPr/>
          <p:nvPr/>
        </p:nvSpPr>
        <p:spPr>
          <a:xfrm>
            <a:off x="1040063" y="30956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d4cad1b7ed_0_96"/>
          <p:cNvSpPr/>
          <p:nvPr/>
        </p:nvSpPr>
        <p:spPr>
          <a:xfrm>
            <a:off x="1040063" y="3456666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d4cad1b7ed_0_96"/>
          <p:cNvSpPr/>
          <p:nvPr/>
        </p:nvSpPr>
        <p:spPr>
          <a:xfrm>
            <a:off x="1040063" y="2734628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d4cad1b7ed_0_96"/>
          <p:cNvSpPr/>
          <p:nvPr/>
        </p:nvSpPr>
        <p:spPr>
          <a:xfrm>
            <a:off x="1040063" y="2373610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d4cad1b7ed_0_96"/>
          <p:cNvSpPr/>
          <p:nvPr/>
        </p:nvSpPr>
        <p:spPr>
          <a:xfrm>
            <a:off x="1040063" y="3817684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1D70B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d8451d551a_0_971"/>
          <p:cNvSpPr txBox="1"/>
          <p:nvPr/>
        </p:nvSpPr>
        <p:spPr>
          <a:xfrm>
            <a:off x="77225" y="1097000"/>
            <a:ext cx="11565600" cy="48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3500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Año 2019: </a:t>
            </a:r>
            <a:r>
              <a:rPr lang="es-CL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Implementación de la Ley N°21.054 </a:t>
            </a: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que eliminó la distinción entre trabajadores/as con calidad jurídica de obreros y empleados, a partir de la cual, alrededor de </a:t>
            </a:r>
            <a:r>
              <a:rPr lang="es-CL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450 mil trabajadores/as</a:t>
            </a: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pudieron acceder desde el 1 de enero del 2019 a la cobertura en toda la red de prestadores médicos del ISL.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6350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63500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Año 2019: </a:t>
            </a:r>
            <a:r>
              <a:rPr lang="es-CL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Implementación de la Ley Nº21.133</a:t>
            </a: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incorporó a cerca de </a:t>
            </a:r>
            <a:r>
              <a:rPr lang="es-CL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520 mil trabajadores/as</a:t>
            </a: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que emiten boletas de honorarios a nivel nacional, a los regímenes de Protección Social, incluyendo la cobertura del Seguro de la Ley 16.744.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63500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rgbClr val="2C6AA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900" b="0" i="0" u="none" strike="noStrike" cap="none">
              <a:solidFill>
                <a:srgbClr val="2C6AAF"/>
              </a:solidFill>
              <a:latin typeface="Lato"/>
              <a:ea typeface="Lato"/>
              <a:cs typeface="Lato"/>
              <a:sym typeface="Lato"/>
            </a:endParaRPr>
          </a:p>
          <a:p>
            <a:pPr marL="63500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Año 2021: </a:t>
            </a:r>
            <a:r>
              <a:rPr lang="es-CL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Implementación DS N°46 que modificó el DS°3 del Ministerio de Salud</a:t>
            </a:r>
            <a:r>
              <a:rPr lang="es-CL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esto significó la completitud del proceso de tramitación de licencias médicas laborales por el ISL, a través de su propia Contraloría Médica, (el pronunciamiento de los días perdidos asociados al diagnóstico médico lo realizaba la COMPIN, junto a la recepción de las licencias).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635000" marR="2159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L" sz="2000" b="0" i="0" u="none" strike="noStrike" cap="none">
                <a:solidFill>
                  <a:srgbClr val="2C6AA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rgbClr val="2C6AA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d8451d551a_0_971"/>
          <p:cNvSpPr/>
          <p:nvPr/>
        </p:nvSpPr>
        <p:spPr>
          <a:xfrm>
            <a:off x="342775" y="11938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gd8451d551a_0_971"/>
          <p:cNvSpPr/>
          <p:nvPr/>
        </p:nvSpPr>
        <p:spPr>
          <a:xfrm>
            <a:off x="342775" y="287744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E2530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d8451d551a_0_971"/>
          <p:cNvSpPr/>
          <p:nvPr/>
        </p:nvSpPr>
        <p:spPr>
          <a:xfrm>
            <a:off x="342775" y="4256197"/>
            <a:ext cx="285714" cy="28571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  <a:moveTo>
                  <a:pt x="10229" y="15269"/>
                </a:moveTo>
                <a:lnTo>
                  <a:pt x="17069" y="8429"/>
                </a:lnTo>
                <a:cubicBezTo>
                  <a:pt x="17345" y="8143"/>
                  <a:pt x="17337" y="7687"/>
                  <a:pt x="17051" y="7411"/>
                </a:cubicBezTo>
                <a:cubicBezTo>
                  <a:pt x="16772" y="7141"/>
                  <a:pt x="16330" y="7141"/>
                  <a:pt x="16051" y="7411"/>
                </a:cubicBezTo>
                <a:lnTo>
                  <a:pt x="9720" y="13742"/>
                </a:lnTo>
                <a:lnTo>
                  <a:pt x="5549" y="9571"/>
                </a:lnTo>
                <a:cubicBezTo>
                  <a:pt x="5273" y="9285"/>
                  <a:pt x="4817" y="9277"/>
                  <a:pt x="4531" y="9553"/>
                </a:cubicBezTo>
                <a:cubicBezTo>
                  <a:pt x="4245" y="9829"/>
                  <a:pt x="4237" y="10285"/>
                  <a:pt x="4513" y="10571"/>
                </a:cubicBezTo>
                <a:cubicBezTo>
                  <a:pt x="4519" y="10577"/>
                  <a:pt x="4525" y="10583"/>
                  <a:pt x="4531" y="10589"/>
                </a:cubicBezTo>
                <a:lnTo>
                  <a:pt x="9211" y="15269"/>
                </a:lnTo>
                <a:cubicBezTo>
                  <a:pt x="9492" y="15550"/>
                  <a:pt x="9948" y="15550"/>
                  <a:pt x="10229" y="15269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gd8451d551a_0_9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d8451d551a_0_9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d8451d551a_0_971"/>
          <p:cNvSpPr txBox="1"/>
          <p:nvPr/>
        </p:nvSpPr>
        <p:spPr>
          <a:xfrm>
            <a:off x="284500" y="211475"/>
            <a:ext cx="80307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44382"/>
                </a:solidFill>
                <a:latin typeface="Arial"/>
                <a:ea typeface="Arial"/>
                <a:cs typeface="Arial"/>
                <a:sym typeface="Arial"/>
              </a:rPr>
              <a:t>IMPLEMENTACIÓN DE NORMATIVAS</a:t>
            </a: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d8451d551a_0_971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4382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7dd9aa2a9_2_1"/>
          <p:cNvSpPr txBox="1">
            <a:spLocks noGrp="1"/>
          </p:cNvSpPr>
          <p:nvPr>
            <p:ph type="ctrTitle"/>
          </p:nvPr>
        </p:nvSpPr>
        <p:spPr>
          <a:xfrm>
            <a:off x="1174866" y="1122363"/>
            <a:ext cx="98424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L" sz="3800"/>
              <a:t/>
            </a:r>
            <a:br>
              <a:rPr lang="es-CL" sz="3800"/>
            </a:br>
            <a:r>
              <a:rPr lang="es-CL" sz="3800"/>
              <a:t/>
            </a:r>
            <a:br>
              <a:rPr lang="es-CL" sz="3800"/>
            </a:br>
            <a:endParaRPr sz="3800"/>
          </a:p>
        </p:txBody>
      </p:sp>
      <p:sp>
        <p:nvSpPr>
          <p:cNvPr id="381" name="Google Shape;381;g77dd9aa2a9_2_1"/>
          <p:cNvSpPr txBox="1"/>
          <p:nvPr/>
        </p:nvSpPr>
        <p:spPr>
          <a:xfrm>
            <a:off x="402870" y="1670525"/>
            <a:ext cx="4881600" cy="3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4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2020</a:t>
            </a:r>
            <a:endParaRPr sz="4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endParaRPr sz="382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20"/>
              <a:buFont typeface="Verdana"/>
              <a:buNone/>
            </a:pPr>
            <a:r>
              <a:rPr lang="es-CL" sz="452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Composición de Cartera</a:t>
            </a:r>
            <a:r>
              <a:rPr lang="es-CL" sz="382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CL" sz="382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82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g77dd9aa2a9_2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1"/>
            <a:ext cx="1600202" cy="134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g77dd9aa2a9_2_1"/>
          <p:cNvCxnSpPr/>
          <p:nvPr/>
        </p:nvCxnSpPr>
        <p:spPr>
          <a:xfrm>
            <a:off x="722075" y="2837308"/>
            <a:ext cx="4243200" cy="13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384" name="Google Shape;384;g77dd9aa2a9_2_1"/>
          <p:cNvPicPr preferRelativeResize="0"/>
          <p:nvPr/>
        </p:nvPicPr>
        <p:blipFill rotWithShape="1">
          <a:blip r:embed="rId4">
            <a:alphaModFix/>
          </a:blip>
          <a:srcRect l="25042" t="7139" r="7530" b="5576"/>
          <a:stretch/>
        </p:blipFill>
        <p:spPr>
          <a:xfrm>
            <a:off x="5865355" y="0"/>
            <a:ext cx="632664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77dd9aa2a9_2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50025" y="2271725"/>
            <a:ext cx="705525" cy="510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77dd9aa2a9_2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0311750" y="3114675"/>
            <a:ext cx="705525" cy="354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77dd9aa2a9_2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08325" y="0"/>
            <a:ext cx="705525" cy="174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77dd9aa2a9_2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513621" y="-231424"/>
            <a:ext cx="705525" cy="200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d4cad1b7ed_0_110"/>
          <p:cNvSpPr txBox="1"/>
          <p:nvPr/>
        </p:nvSpPr>
        <p:spPr>
          <a:xfrm>
            <a:off x="609600" y="6154350"/>
            <a:ext cx="460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11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Fuente: Reportes sistema GRIS SUSESO año 2020.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gd4cad1b7ed_0_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29925" y="42925"/>
            <a:ext cx="1282850" cy="128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d4cad1b7ed_0_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100" y="6753225"/>
            <a:ext cx="15525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d4cad1b7ed_0_110"/>
          <p:cNvSpPr txBox="1"/>
          <p:nvPr/>
        </p:nvSpPr>
        <p:spPr>
          <a:xfrm>
            <a:off x="284500" y="211475"/>
            <a:ext cx="10302600" cy="1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000" b="1" i="0" u="none" strike="noStrike" cap="none">
                <a:solidFill>
                  <a:srgbClr val="144382"/>
                </a:solidFill>
                <a:latin typeface="Arial"/>
                <a:ea typeface="Arial"/>
                <a:cs typeface="Arial"/>
                <a:sym typeface="Arial"/>
              </a:rPr>
              <a:t>CARACTERIZACIÓN CLIENTES Y USUARIOS </a:t>
            </a:r>
            <a:endParaRPr sz="4000" b="1" i="0" u="none" strike="noStrike" cap="none">
              <a:solidFill>
                <a:srgbClr val="558E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d4cad1b7ed_0_110"/>
          <p:cNvSpPr/>
          <p:nvPr/>
        </p:nvSpPr>
        <p:spPr>
          <a:xfrm>
            <a:off x="-214300" y="142875"/>
            <a:ext cx="7372500" cy="68700"/>
          </a:xfrm>
          <a:prstGeom prst="rect">
            <a:avLst/>
          </a:prstGeom>
          <a:solidFill>
            <a:srgbClr val="E253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d4cad1b7ed_0_110"/>
          <p:cNvSpPr/>
          <p:nvPr/>
        </p:nvSpPr>
        <p:spPr>
          <a:xfrm>
            <a:off x="5140950" y="2703050"/>
            <a:ext cx="1552575" cy="1949200"/>
          </a:xfrm>
          <a:prstGeom prst="flowChartOffpageConnector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d4cad1b7ed_0_110"/>
          <p:cNvSpPr/>
          <p:nvPr/>
        </p:nvSpPr>
        <p:spPr>
          <a:xfrm>
            <a:off x="6713263" y="2703050"/>
            <a:ext cx="1552575" cy="1949200"/>
          </a:xfrm>
          <a:prstGeom prst="flowChartOffpageConnector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d4cad1b7ed_0_110"/>
          <p:cNvSpPr/>
          <p:nvPr/>
        </p:nvSpPr>
        <p:spPr>
          <a:xfrm>
            <a:off x="3437875" y="2703050"/>
            <a:ext cx="1567000" cy="1949200"/>
          </a:xfrm>
          <a:prstGeom prst="flowChartOffpageConnector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d4cad1b7ed_0_110"/>
          <p:cNvSpPr txBox="1"/>
          <p:nvPr/>
        </p:nvSpPr>
        <p:spPr>
          <a:xfrm>
            <a:off x="5281238" y="290264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799.381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gd4cad1b7ed_0_110"/>
          <p:cNvSpPr txBox="1"/>
          <p:nvPr/>
        </p:nvSpPr>
        <p:spPr>
          <a:xfrm>
            <a:off x="6853550" y="290264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99.469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gd4cad1b7ed_0_110"/>
          <p:cNvSpPr txBox="1"/>
          <p:nvPr/>
        </p:nvSpPr>
        <p:spPr>
          <a:xfrm>
            <a:off x="3379525" y="3236724"/>
            <a:ext cx="16653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Trabajadores/as Independientes</a:t>
            </a: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Ley 21.133 y trabajadores voluntarios</a:t>
            </a:r>
            <a:endParaRPr sz="10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4" name="Google Shape;404;gd4cad1b7ed_0_110"/>
          <p:cNvSpPr txBox="1"/>
          <p:nvPr/>
        </p:nvSpPr>
        <p:spPr>
          <a:xfrm>
            <a:off x="5140988" y="3252575"/>
            <a:ext cx="15525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Trabajadores/as</a:t>
            </a: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Privados</a:t>
            </a:r>
            <a:endParaRPr sz="15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gd4cad1b7ed_0_110"/>
          <p:cNvSpPr txBox="1"/>
          <p:nvPr/>
        </p:nvSpPr>
        <p:spPr>
          <a:xfrm>
            <a:off x="6744650" y="3218325"/>
            <a:ext cx="14898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Trabajadores/as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Públicos</a:t>
            </a: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gd4cad1b7ed_0_110"/>
          <p:cNvSpPr txBox="1"/>
          <p:nvPr/>
        </p:nvSpPr>
        <p:spPr>
          <a:xfrm>
            <a:off x="3576174" y="2902640"/>
            <a:ext cx="1272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 b="1" i="0" u="none" strike="noStrike" cap="none">
                <a:solidFill>
                  <a:srgbClr val="E2530E"/>
                </a:solidFill>
                <a:latin typeface="Lato"/>
                <a:ea typeface="Lato"/>
                <a:cs typeface="Lato"/>
                <a:sym typeface="Lato"/>
              </a:rPr>
              <a:t>531.887</a:t>
            </a: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i="0" u="none" strike="noStrike" cap="none">
              <a:solidFill>
                <a:srgbClr val="E2530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gd4cad1b7ed_0_110"/>
          <p:cNvSpPr/>
          <p:nvPr/>
        </p:nvSpPr>
        <p:spPr>
          <a:xfrm>
            <a:off x="3731875" y="4885588"/>
            <a:ext cx="4093200" cy="835200"/>
          </a:xfrm>
          <a:prstGeom prst="roundRect">
            <a:avLst>
              <a:gd name="adj" fmla="val 16667"/>
            </a:avLst>
          </a:prstGeom>
          <a:solidFill>
            <a:srgbClr val="1D70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d4cad1b7ed_0_110"/>
          <p:cNvSpPr txBox="1"/>
          <p:nvPr/>
        </p:nvSpPr>
        <p:spPr>
          <a:xfrm>
            <a:off x="3871075" y="4932125"/>
            <a:ext cx="38148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4400"/>
              <a:buFont typeface="Calibri"/>
              <a:buNone/>
            </a:pPr>
            <a:r>
              <a:rPr lang="es-CL" sz="3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s-CL" sz="3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otal: 1.430.732</a:t>
            </a:r>
            <a:r>
              <a:rPr lang="es-CL" sz="3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9" name="Google Shape;409;gd4cad1b7ed_0_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9969" y="1593175"/>
            <a:ext cx="459515" cy="104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d4cad1b7ed_0_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3645" y="1593175"/>
            <a:ext cx="459515" cy="104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d4cad1b7ed_0_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07925" y="1510550"/>
            <a:ext cx="488181" cy="113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2827</Words>
  <Application>Microsoft Office PowerPoint</Application>
  <PresentationFormat>Panorámica</PresentationFormat>
  <Paragraphs>340</Paragraphs>
  <Slides>46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46</vt:i4>
      </vt:variant>
    </vt:vector>
  </HeadingPairs>
  <TitlesOfParts>
    <vt:vector size="60" baseType="lpstr">
      <vt:lpstr>Lato</vt:lpstr>
      <vt:lpstr>Roboto</vt:lpstr>
      <vt:lpstr>Verdana</vt:lpstr>
      <vt:lpstr>Avenir</vt:lpstr>
      <vt:lpstr>Helvetica Neue</vt:lpstr>
      <vt:lpstr>Calibri</vt:lpstr>
      <vt:lpstr>Open Sans</vt:lpstr>
      <vt:lpstr>Noto Sans Symbols</vt:lpstr>
      <vt:lpstr>Helvetica Neue Light</vt:lpstr>
      <vt:lpstr>Arial</vt:lpstr>
      <vt:lpstr>Tema de Office</vt:lpstr>
      <vt:lpstr>Tema de Office</vt:lpstr>
      <vt:lpstr>Tema de Office</vt:lpstr>
      <vt:lpstr>Simple Light</vt:lpstr>
      <vt:lpstr>Presentación de PowerPoint</vt:lpstr>
      <vt:lpstr>EL INSTITUTO  DE SEGURIDAD LABORAL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María Alejandra Sanchez Cornejo</cp:lastModifiedBy>
  <cp:revision>1</cp:revision>
  <dcterms:created xsi:type="dcterms:W3CDTF">2020-03-12T00:57:00Z</dcterms:created>
  <dcterms:modified xsi:type="dcterms:W3CDTF">2022-01-20T22:14:06Z</dcterms:modified>
</cp:coreProperties>
</file>